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handoutMasterIdLst>
    <p:handoutMasterId r:id="rId96"/>
  </p:handoutMasterIdLst>
  <p:sldIdLst>
    <p:sldId id="256" r:id="rId2"/>
    <p:sldId id="555" r:id="rId3"/>
    <p:sldId id="556" r:id="rId4"/>
    <p:sldId id="557" r:id="rId5"/>
    <p:sldId id="558" r:id="rId6"/>
    <p:sldId id="559" r:id="rId7"/>
    <p:sldId id="269" r:id="rId8"/>
    <p:sldId id="560" r:id="rId9"/>
    <p:sldId id="272" r:id="rId10"/>
    <p:sldId id="278" r:id="rId11"/>
    <p:sldId id="274" r:id="rId12"/>
    <p:sldId id="265" r:id="rId13"/>
    <p:sldId id="271" r:id="rId14"/>
    <p:sldId id="554" r:id="rId15"/>
    <p:sldId id="270" r:id="rId16"/>
    <p:sldId id="562" r:id="rId17"/>
    <p:sldId id="565" r:id="rId18"/>
    <p:sldId id="563" r:id="rId19"/>
    <p:sldId id="564" r:id="rId20"/>
    <p:sldId id="566" r:id="rId21"/>
    <p:sldId id="567" r:id="rId22"/>
    <p:sldId id="568" r:id="rId23"/>
    <p:sldId id="569" r:id="rId24"/>
    <p:sldId id="277" r:id="rId25"/>
    <p:sldId id="273" r:id="rId26"/>
    <p:sldId id="571" r:id="rId27"/>
    <p:sldId id="570" r:id="rId28"/>
    <p:sldId id="266" r:id="rId29"/>
    <p:sldId id="267" r:id="rId30"/>
    <p:sldId id="573" r:id="rId31"/>
    <p:sldId id="442" r:id="rId32"/>
    <p:sldId id="574" r:id="rId33"/>
    <p:sldId id="575" r:id="rId34"/>
    <p:sldId id="577" r:id="rId35"/>
    <p:sldId id="459" r:id="rId36"/>
    <p:sldId id="572" r:id="rId37"/>
    <p:sldId id="279" r:id="rId38"/>
    <p:sldId id="460" r:id="rId39"/>
    <p:sldId id="268" r:id="rId40"/>
    <p:sldId id="281" r:id="rId41"/>
    <p:sldId id="276" r:id="rId42"/>
    <p:sldId id="280" r:id="rId43"/>
    <p:sldId id="285" r:id="rId44"/>
    <p:sldId id="286" r:id="rId45"/>
    <p:sldId id="287" r:id="rId46"/>
    <p:sldId id="288" r:id="rId47"/>
    <p:sldId id="284" r:id="rId48"/>
    <p:sldId id="282" r:id="rId49"/>
    <p:sldId id="283" r:id="rId50"/>
    <p:sldId id="578" r:id="rId51"/>
    <p:sldId id="602" r:id="rId52"/>
    <p:sldId id="601" r:id="rId53"/>
    <p:sldId id="603" r:id="rId54"/>
    <p:sldId id="600" r:id="rId55"/>
    <p:sldId id="604" r:id="rId56"/>
    <p:sldId id="605" r:id="rId57"/>
    <p:sldId id="606" r:id="rId58"/>
    <p:sldId id="607" r:id="rId59"/>
    <p:sldId id="261" r:id="rId60"/>
    <p:sldId id="258" r:id="rId61"/>
    <p:sldId id="263" r:id="rId62"/>
    <p:sldId id="579" r:id="rId63"/>
    <p:sldId id="259" r:id="rId64"/>
    <p:sldId id="260" r:id="rId65"/>
    <p:sldId id="264" r:id="rId66"/>
    <p:sldId id="581" r:id="rId67"/>
    <p:sldId id="582" r:id="rId68"/>
    <p:sldId id="583" r:id="rId69"/>
    <p:sldId id="584" r:id="rId70"/>
    <p:sldId id="585" r:id="rId71"/>
    <p:sldId id="587" r:id="rId72"/>
    <p:sldId id="588" r:id="rId73"/>
    <p:sldId id="589" r:id="rId74"/>
    <p:sldId id="590" r:id="rId75"/>
    <p:sldId id="591" r:id="rId76"/>
    <p:sldId id="592" r:id="rId77"/>
    <p:sldId id="593" r:id="rId78"/>
    <p:sldId id="594" r:id="rId79"/>
    <p:sldId id="275" r:id="rId80"/>
    <p:sldId id="595" r:id="rId81"/>
    <p:sldId id="596" r:id="rId82"/>
    <p:sldId id="597" r:id="rId83"/>
    <p:sldId id="598" r:id="rId84"/>
    <p:sldId id="599" r:id="rId85"/>
    <p:sldId id="257" r:id="rId86"/>
    <p:sldId id="358" r:id="rId87"/>
    <p:sldId id="359" r:id="rId88"/>
    <p:sldId id="360" r:id="rId89"/>
    <p:sldId id="361" r:id="rId90"/>
    <p:sldId id="362" r:id="rId91"/>
    <p:sldId id="363" r:id="rId92"/>
    <p:sldId id="364" r:id="rId93"/>
    <p:sldId id="365"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10"/>
    <p:restoredTop sz="94567"/>
  </p:normalViewPr>
  <p:slideViewPr>
    <p:cSldViewPr snapToGrid="0" snapToObjects="1">
      <p:cViewPr varScale="1">
        <p:scale>
          <a:sx n="95" d="100"/>
          <a:sy n="95" d="100"/>
        </p:scale>
        <p:origin x="82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F99AE2-0CB6-BD4B-ABBB-4C9A21E40A02}" type="datetimeFigureOut">
              <a:rPr lang="en-US" smtClean="0"/>
              <a:pPr/>
              <a:t>9/13/20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137EF1-E227-1443-B7FB-8A0E55F86F51}" type="slidenum">
              <a:rPr lang="en-US" smtClean="0"/>
              <a:pPr/>
              <a:t>‹#›</a:t>
            </a:fld>
            <a:endParaRPr lang="en-US"/>
          </a:p>
        </p:txBody>
      </p:sp>
    </p:spTree>
    <p:extLst>
      <p:ext uri="{BB962C8B-B14F-4D97-AF65-F5344CB8AC3E}">
        <p14:creationId xmlns:p14="http://schemas.microsoft.com/office/powerpoint/2010/main" val="484211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75F70-D480-A44E-87A5-5EFD2D15C950}" type="datetimeFigureOut">
              <a:rPr lang="en-US" smtClean="0"/>
              <a:pPr/>
              <a:t>9/13/20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D4915E-D722-AB4F-8002-8B5740687829}" type="slidenum">
              <a:rPr lang="en-US" smtClean="0"/>
              <a:pPr/>
              <a:t>‹#›</a:t>
            </a:fld>
            <a:endParaRPr lang="en-US"/>
          </a:p>
        </p:txBody>
      </p:sp>
    </p:spTree>
    <p:extLst>
      <p:ext uri="{BB962C8B-B14F-4D97-AF65-F5344CB8AC3E}">
        <p14:creationId xmlns:p14="http://schemas.microsoft.com/office/powerpoint/2010/main" val="39234346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DBF344-7AFA-C447-82EB-17F87DC27E38}" type="datetimeFigureOut">
              <a:rPr lang="en-US" smtClean="0"/>
              <a:pPr/>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BF344-7AFA-C447-82EB-17F87DC27E38}" type="datetimeFigureOut">
              <a:rPr lang="en-US" smtClean="0"/>
              <a:pPr/>
              <a:t>9/13/20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DBF344-7AFA-C447-82EB-17F87DC27E38}" type="datetimeFigureOut">
              <a:rPr lang="en-US" smtClean="0"/>
              <a:pPr/>
              <a:t>9/13/20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BF344-7AFA-C447-82EB-17F87DC27E38}" type="datetimeFigureOut">
              <a:rPr lang="en-US" smtClean="0"/>
              <a:pPr/>
              <a:t>9/13/20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BF344-7AFA-C447-82EB-17F87DC27E38}" type="datetimeFigureOut">
              <a:rPr lang="en-US" smtClean="0"/>
              <a:pPr/>
              <a:t>9/13/20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9F6D4-ABD1-B94A-B6FF-0182A43D80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JbWGusfynCw"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OqJO4S2Y_44"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JbWGusfynCw"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revel-ise.pearson.com/eps/sanvan/api/item/2684430a-c815-4a88-bd18-ef6f95b3db6a/1/file/sayre-world-of-art-8e_v3/OPS/xhtml/glossary.xhtml#P7000496893000000000000000003045" TargetMode="External"/><Relationship Id="rId2" Type="http://schemas.openxmlformats.org/officeDocument/2006/relationships/hyperlink" Target="https://revel-ise.pearson.com/eps/sanvan/api/item/2684430a-c815-4a88-bd18-ef6f95b3db6a/1/file/sayre-world-of-art-8e_v3/OPS/xhtml/glossary.xhtml#P7000496893000000000000000002FA5" TargetMode="External"/><Relationship Id="rId1" Type="http://schemas.openxmlformats.org/officeDocument/2006/relationships/slideLayout" Target="../slideLayouts/slideLayout1.xml"/><Relationship Id="rId4" Type="http://schemas.openxmlformats.org/officeDocument/2006/relationships/hyperlink" Target="https://revel-ise.pearson.com/eps/sanvan/api/item/2684430a-c815-4a88-bd18-ef6f95b3db6a/1/file/sayre-world-of-art-8e_v3/OPS/xhtml/glossary.xhtml#P7000496893000000000000000002EF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revel-ise.pearson.com/eps/sanvan/api/item/2684430a-c815-4a88-bd18-ef6f95b3db6a/1/file/sayre-world-of-art-8e_v3/OPS/xhtml/glossary.xhtml#P70004968930000000000000000031D1"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revel-ise.pearson.com/eps/sanvan/api/item/2684430a-c815-4a88-bd18-ef6f95b3db6a/1/file/sayre-world-of-art-8e_v3/OPS/xhtml/glossary.xhtml#P7000496893000000000000000002E6B"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revel-ise.pearson.com/eps/sanvan/api/item/2684430a-c815-4a88-bd18-ef6f95b3db6a/1/file/sayre-world-of-art-8e_v3/OPS/xhtml/glossary.xhtml#P7000496893000000000000000002EF9"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EjfnbTgBlRg"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s://revel-ise.pearson.com/eps/sanvan/api/item/2684430a-c815-4a88-bd18-ef6f95b3db6a/1/file/sayre-world-of-art-8e_v3/OPS/xhtml/glossary.xhtml#P7000496893000000000000000002EA7"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alCiumy8tjE"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VuvO4StUUbo"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vrbNsHs7ptE"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xz3P3GBGXvA"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KxtI8r9WNQ4"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CFWYc5RPXPw"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fileonline.org/beth-cavener-contemporary-ceramic-art/"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fI5PRaTSMUI&amp;list=PLLPgoUfmdd8-rXiCeJ65w1BpwNCL5l1iJ"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nBVpgN4JAsE"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ULYE22Ulg9c"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0WiVmN2dVmg"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UsVGXym_R64"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youtube.com/watch?v=8bZWZkWZFM4"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XOQUojUR_I8"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6xXg-wu3AW4"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revel-ise.pearson.com/eps/sanvan/api/item/2684430a-c815-4a88-bd18-ef6f95b3db6a/1/file/sayre-world-of-art-8e_v3/OPS/xhtml/glossary.xhtml#P70004968930000000000000000031A0" TargetMode="External"/><Relationship Id="rId2" Type="http://schemas.openxmlformats.org/officeDocument/2006/relationships/hyperlink" Target="https://revel-ise.pearson.com/eps/sanvan/api/item/2684430a-c815-4a88-bd18-ef6f95b3db6a/1/file/sayre-world-of-art-8e_v3/OPS/xhtml/glossary.xhtml#P700049689300000000000000000318B"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hyperlink" Target="https://revel-ise.pearson.com/eps/sanvan/api/item/2684430a-c815-4a88-bd18-ef6f95b3db6a/1/file/sayre-world-of-art-8e_v3/OPS/xhtml/glossary.xhtml#P70004968930000000000000000031F5"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TlAgiBCCNbE"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J3MXPqYKKRM"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bAWTJO6oz-o"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DFQDuQUY-XM"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gDN4c2wnx3E"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HuZ0x5Qkgzg" TargetMode="Externa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mzRhymzGxS4"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RLeB8FtP5rk" TargetMode="External"/><Relationship Id="rId1" Type="http://schemas.openxmlformats.org/officeDocument/2006/relationships/slideLayout" Target="../slideLayouts/slideLayout1.xml"/><Relationship Id="rId4" Type="http://schemas.openxmlformats.org/officeDocument/2006/relationships/image" Target="../media/image66.tiff"/></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Gt1_BgCN6lU"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youtube.com/watch?v=35Jom_dGS0I" TargetMode="Externa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youtube.com/watch?v=MM-zW86sGDY" TargetMode="Externa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hyperlink" Target="https://www.youtube.com/watch?v=6xXg-wu3AW4"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hyperlink" Target="https://revel-ise.pearson.com/eps/sanvan/api/item/2684430a-c815-4a88-bd18-ef6f95b3db6a/1/file/sayre-world-of-art-8e_v3/OPS/xhtml/glossary.xhtml%23P7000496893000000000000000002FCF"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hyperlink" Target="https://www.youtube.com/watch?v=XlaqzyLzxuU" TargetMode="Externa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hyperlink" Target="https://revel-ise.pearson.com/eps/sanvan/api/item/2684430a-c815-4a88-bd18-ef6f95b3db6a/1/file/sayre-world-of-art-8e_v3/OPS/xhtml/glossary.xhtml%23P7000496893000000000000000002FDE"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gyWeksAo8VM" TargetMode="Externa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revel-ise.pearson.com/eps/sanvan/api/item/2684430a-c815-4a88-bd18-ef6f95b3db6a/1/file/sayre-world-of-art-8e_v3/OPS/xhtml/glossary.xhtml%23P7000496893000000000000000002F11"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revel-ise.pearson.com/eps/sanvan/api/item/2684430a-c815-4a88-bd18-ef6f95b3db6a/1/file/sayre-world-of-art-8e_v3/OPS/xhtml/glossary.xhtml%23P70004968930000000000000000031A6" TargetMode="Externa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s://revel-ise.pearson.com/eps/sanvan/api/item/2684430a-c815-4a88-bd18-ef6f95b3db6a/1/file/sayre-world-of-art-8e_v3/OPS/xhtml/glossary.xhtml%23P70004968930000000000000000031BC" TargetMode="External"/><Relationship Id="rId2" Type="http://schemas.openxmlformats.org/officeDocument/2006/relationships/hyperlink" Target="https://revel-ise.pearson.com/eps/sanvan/api/item/2684430a-c815-4a88-bd18-ef6f95b3db6a/1/file/sayre-world-of-art-8e_v3/OPS/xhtml/glossary.xhtml%23P7000496893000000000000000002F6F" TargetMode="External"/><Relationship Id="rId1" Type="http://schemas.openxmlformats.org/officeDocument/2006/relationships/slideLayout" Target="../slideLayouts/slideLayout1.xml"/><Relationship Id="rId4" Type="http://schemas.openxmlformats.org/officeDocument/2006/relationships/hyperlink" Target="https://revel-ise.pearson.com/eps/sanvan/api/item/2684430a-c815-4a88-bd18-ef6f95b3db6a/1/file/sayre-world-of-art-8e_v3/OPS/xhtml/glossary.xhtml%23P7000496893000000000000000003109"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youtube.com/watch?v=XxgIEeIBCFo"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94729" y="5200750"/>
            <a:ext cx="6400800" cy="1752600"/>
          </a:xfrm>
        </p:spPr>
        <p:txBody>
          <a:bodyPr/>
          <a:lstStyle/>
          <a:p>
            <a:r>
              <a:rPr lang="en-US" dirty="0"/>
              <a:t>  </a:t>
            </a:r>
          </a:p>
        </p:txBody>
      </p:sp>
      <p:sp>
        <p:nvSpPr>
          <p:cNvPr id="8" name="Title 1">
            <a:extLst>
              <a:ext uri="{FF2B5EF4-FFF2-40B4-BE49-F238E27FC236}">
                <a16:creationId xmlns:a16="http://schemas.microsoft.com/office/drawing/2014/main" id="{51B3E2D5-9136-CE48-A371-15FD4174F876}"/>
              </a:ext>
            </a:extLst>
          </p:cNvPr>
          <p:cNvSpPr>
            <a:spLocks noGrp="1"/>
          </p:cNvSpPr>
          <p:nvPr>
            <p:ph type="ctrTitle"/>
          </p:nvPr>
        </p:nvSpPr>
        <p:spPr>
          <a:xfrm>
            <a:off x="665629" y="-452691"/>
            <a:ext cx="7812741" cy="3348763"/>
          </a:xfrm>
        </p:spPr>
        <p:txBody>
          <a:bodyPr>
            <a:normAutofit/>
          </a:bodyPr>
          <a:lstStyle/>
          <a:p>
            <a:r>
              <a:rPr lang="en-US" sz="4000" dirty="0"/>
              <a:t>Week 4 – Sculpture, Architecture, and Crafts</a:t>
            </a:r>
          </a:p>
        </p:txBody>
      </p:sp>
      <p:sp>
        <p:nvSpPr>
          <p:cNvPr id="9" name="Subtitle 2">
            <a:extLst>
              <a:ext uri="{FF2B5EF4-FFF2-40B4-BE49-F238E27FC236}">
                <a16:creationId xmlns:a16="http://schemas.microsoft.com/office/drawing/2014/main" id="{A508E1B1-21F9-DA4C-B759-3ACB27A7277E}"/>
              </a:ext>
            </a:extLst>
          </p:cNvPr>
          <p:cNvSpPr txBox="1">
            <a:spLocks/>
          </p:cNvSpPr>
          <p:nvPr/>
        </p:nvSpPr>
        <p:spPr>
          <a:xfrm>
            <a:off x="1371599" y="2019772"/>
            <a:ext cx="64008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bg1">
                    <a:lumMod val="65000"/>
                  </a:schemeClr>
                </a:solidFill>
              </a:rPr>
              <a:t>ARTS 1301 Art Appreciation</a:t>
            </a:r>
          </a:p>
        </p:txBody>
      </p:sp>
      <p:pic>
        <p:nvPicPr>
          <p:cNvPr id="10" name="Picture 9">
            <a:hlinkClick r:id="rId2"/>
            <a:extLst>
              <a:ext uri="{FF2B5EF4-FFF2-40B4-BE49-F238E27FC236}">
                <a16:creationId xmlns:a16="http://schemas.microsoft.com/office/drawing/2014/main" id="{2BB20A55-AD28-6949-9B98-EC8C5263B26D}"/>
              </a:ext>
            </a:extLst>
          </p:cNvPr>
          <p:cNvPicPr>
            <a:picLocks noChangeAspect="1"/>
          </p:cNvPicPr>
          <p:nvPr/>
        </p:nvPicPr>
        <p:blipFill>
          <a:blip r:embed="rId3"/>
          <a:stretch>
            <a:fillRect/>
          </a:stretch>
        </p:blipFill>
        <p:spPr>
          <a:xfrm>
            <a:off x="2228922" y="2841562"/>
            <a:ext cx="4686154" cy="32949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dirty="0"/>
              <a:t>Mayan </a:t>
            </a:r>
            <a:r>
              <a:rPr lang="en-US" sz="2400" dirty="0" err="1"/>
              <a:t>Stelle</a:t>
            </a:r>
            <a:r>
              <a:rPr lang="en-US" sz="2400" dirty="0"/>
              <a:t> Sculpture, stone, </a:t>
            </a:r>
            <a:r>
              <a:rPr lang="en-US" sz="2400" dirty="0" err="1"/>
              <a:t>cir.</a:t>
            </a:r>
            <a:r>
              <a:rPr lang="en-US" sz="2400" dirty="0"/>
              <a:t> south-eastern Mesoamerica, 200 AD</a:t>
            </a:r>
          </a:p>
        </p:txBody>
      </p:sp>
      <p:pic>
        <p:nvPicPr>
          <p:cNvPr id="2" name="Picture 1"/>
          <p:cNvPicPr>
            <a:picLocks noChangeAspect="1"/>
          </p:cNvPicPr>
          <p:nvPr/>
        </p:nvPicPr>
        <p:blipFill>
          <a:blip r:embed="rId2"/>
          <a:stretch>
            <a:fillRect/>
          </a:stretch>
        </p:blipFill>
        <p:spPr>
          <a:xfrm>
            <a:off x="2626110" y="299900"/>
            <a:ext cx="3950702" cy="5182090"/>
          </a:xfrm>
          <a:prstGeom prst="rect">
            <a:avLst/>
          </a:prstGeom>
        </p:spPr>
      </p:pic>
    </p:spTree>
    <p:extLst>
      <p:ext uri="{BB962C8B-B14F-4D97-AF65-F5344CB8AC3E}">
        <p14:creationId xmlns:p14="http://schemas.microsoft.com/office/powerpoint/2010/main" val="268473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447" y="5609806"/>
            <a:ext cx="8526798" cy="461665"/>
          </a:xfrm>
          <a:prstGeom prst="rect">
            <a:avLst/>
          </a:prstGeom>
        </p:spPr>
        <p:txBody>
          <a:bodyPr wrap="square">
            <a:spAutoFit/>
          </a:bodyPr>
          <a:lstStyle/>
          <a:p>
            <a:pPr algn="ctr"/>
            <a:r>
              <a:rPr lang="en-US" sz="2400" dirty="0"/>
              <a:t>Carved wooden </a:t>
            </a:r>
            <a:r>
              <a:rPr lang="en-US" sz="2400" dirty="0" err="1"/>
              <a:t>alterpiece</a:t>
            </a:r>
            <a:r>
              <a:rPr lang="en-US" sz="2400" dirty="0"/>
              <a:t>,  the Netherlands, middle ages </a:t>
            </a:r>
          </a:p>
        </p:txBody>
      </p:sp>
      <p:pic>
        <p:nvPicPr>
          <p:cNvPr id="3" name="Picture 2">
            <a:hlinkClick r:id="rId2"/>
          </p:cNvPr>
          <p:cNvPicPr>
            <a:picLocks noChangeAspect="1"/>
          </p:cNvPicPr>
          <p:nvPr/>
        </p:nvPicPr>
        <p:blipFill>
          <a:blip r:embed="rId3"/>
          <a:stretch>
            <a:fillRect/>
          </a:stretch>
        </p:blipFill>
        <p:spPr>
          <a:xfrm>
            <a:off x="536567" y="212306"/>
            <a:ext cx="8128000" cy="5397500"/>
          </a:xfrm>
          <a:prstGeom prst="rect">
            <a:avLst/>
          </a:prstGeom>
        </p:spPr>
      </p:pic>
      <p:sp>
        <p:nvSpPr>
          <p:cNvPr id="5" name="Rectangle 4"/>
          <p:cNvSpPr/>
          <p:nvPr/>
        </p:nvSpPr>
        <p:spPr>
          <a:xfrm>
            <a:off x="385871" y="607789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258590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dirty="0" err="1"/>
              <a:t>Hornbillird</a:t>
            </a:r>
            <a:r>
              <a:rPr lang="en-US" sz="2400" dirty="0"/>
              <a:t> (</a:t>
            </a:r>
            <a:r>
              <a:rPr lang="en-US" sz="2400" dirty="0" err="1"/>
              <a:t>Sejen</a:t>
            </a:r>
            <a:r>
              <a:rPr lang="en-US" sz="2400" dirty="0"/>
              <a:t>), carved wood, 19th–mid-20th century. </a:t>
            </a:r>
            <a:r>
              <a:rPr lang="en-US" sz="2400" dirty="0" err="1"/>
              <a:t>Senufo</a:t>
            </a:r>
            <a:r>
              <a:rPr lang="en-US" sz="2400" dirty="0"/>
              <a:t> people, western Africa</a:t>
            </a:r>
          </a:p>
        </p:txBody>
      </p:sp>
      <p:pic>
        <p:nvPicPr>
          <p:cNvPr id="2" name="Picture 1"/>
          <p:cNvPicPr>
            <a:picLocks noChangeAspect="1"/>
          </p:cNvPicPr>
          <p:nvPr/>
        </p:nvPicPr>
        <p:blipFill>
          <a:blip r:embed="rId2"/>
          <a:stretch>
            <a:fillRect/>
          </a:stretch>
        </p:blipFill>
        <p:spPr>
          <a:xfrm>
            <a:off x="3249813" y="0"/>
            <a:ext cx="2934003" cy="5574606"/>
          </a:xfrm>
          <a:prstGeom prst="rect">
            <a:avLst/>
          </a:prstGeom>
        </p:spPr>
      </p:pic>
    </p:spTree>
    <p:extLst>
      <p:ext uri="{BB962C8B-B14F-4D97-AF65-F5344CB8AC3E}">
        <p14:creationId xmlns:p14="http://schemas.microsoft.com/office/powerpoint/2010/main" val="1074838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i="1" dirty="0"/>
              <a:t>Saints, </a:t>
            </a:r>
            <a:r>
              <a:rPr lang="en-US" sz="2400" dirty="0"/>
              <a:t>frieze sculptures on the entrance to Notre Dame Cathedral, Paris, France </a:t>
            </a:r>
            <a:r>
              <a:rPr lang="en-US" sz="2400" dirty="0" err="1"/>
              <a:t>cir.</a:t>
            </a:r>
            <a:r>
              <a:rPr lang="en-US" sz="2400" dirty="0"/>
              <a:t> 1250</a:t>
            </a:r>
          </a:p>
        </p:txBody>
      </p:sp>
      <p:pic>
        <p:nvPicPr>
          <p:cNvPr id="2" name="Picture 1"/>
          <p:cNvPicPr>
            <a:picLocks noChangeAspect="1"/>
          </p:cNvPicPr>
          <p:nvPr/>
        </p:nvPicPr>
        <p:blipFill>
          <a:blip r:embed="rId2"/>
          <a:stretch>
            <a:fillRect/>
          </a:stretch>
        </p:blipFill>
        <p:spPr>
          <a:xfrm>
            <a:off x="1178310" y="381000"/>
            <a:ext cx="6901287" cy="5175965"/>
          </a:xfrm>
          <a:prstGeom prst="rect">
            <a:avLst/>
          </a:prstGeom>
        </p:spPr>
      </p:pic>
    </p:spTree>
    <p:extLst>
      <p:ext uri="{BB962C8B-B14F-4D97-AF65-F5344CB8AC3E}">
        <p14:creationId xmlns:p14="http://schemas.microsoft.com/office/powerpoint/2010/main" val="512170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274" y="-356447"/>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88461" y="5404513"/>
            <a:ext cx="8460154" cy="1453487"/>
          </a:xfrm>
        </p:spPr>
        <p:txBody>
          <a:bodyPr anchor="t">
            <a:noAutofit/>
          </a:bodyPr>
          <a:lstStyle/>
          <a:p>
            <a:pPr algn="l"/>
            <a:r>
              <a:rPr lang="en-US" sz="2800" dirty="0">
                <a:solidFill>
                  <a:schemeClr val="bg1"/>
                </a:solidFill>
              </a:rPr>
              <a:t>Freestanding single piece marble sculpture</a:t>
            </a:r>
            <a:r>
              <a:rPr lang="en-US" sz="2800" i="1" dirty="0">
                <a:solidFill>
                  <a:schemeClr val="bg1"/>
                </a:solidFill>
              </a:rPr>
              <a:t>, David, </a:t>
            </a:r>
            <a:r>
              <a:rPr lang="en-US" sz="2800" dirty="0">
                <a:solidFill>
                  <a:schemeClr val="bg1"/>
                </a:solidFill>
              </a:rPr>
              <a:t>by </a:t>
            </a:r>
            <a:r>
              <a:rPr lang="en-US" sz="2800" dirty="0" err="1">
                <a:solidFill>
                  <a:schemeClr val="bg1"/>
                </a:solidFill>
              </a:rPr>
              <a:t>Michaelangelo</a:t>
            </a:r>
            <a:r>
              <a:rPr lang="en-US" sz="2800" dirty="0">
                <a:solidFill>
                  <a:schemeClr val="bg1"/>
                </a:solidFill>
              </a:rPr>
              <a:t> Buonarroti, Florence, Italy 1504.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15831" y="232622"/>
            <a:ext cx="3970748" cy="4939269"/>
          </a:xfrm>
          <a:prstGeom prst="rect">
            <a:avLst/>
          </a:prstGeom>
        </p:spPr>
      </p:pic>
      <p:sp>
        <p:nvSpPr>
          <p:cNvPr id="5" name="TextBox 4"/>
          <p:cNvSpPr txBox="1"/>
          <p:nvPr/>
        </p:nvSpPr>
        <p:spPr>
          <a:xfrm>
            <a:off x="6608054" y="2694290"/>
            <a:ext cx="4067814" cy="1200329"/>
          </a:xfrm>
          <a:prstGeom prst="rect">
            <a:avLst/>
          </a:prstGeom>
          <a:noFill/>
        </p:spPr>
        <p:txBody>
          <a:bodyPr wrap="square" rtlCol="0">
            <a:spAutoFit/>
          </a:bodyPr>
          <a:lstStyle/>
          <a:p>
            <a:r>
              <a:rPr lang="en-US" dirty="0">
                <a:solidFill>
                  <a:schemeClr val="bg1"/>
                </a:solidFill>
              </a:rPr>
              <a:t>Photo by </a:t>
            </a:r>
          </a:p>
          <a:p>
            <a:r>
              <a:rPr lang="en-US" dirty="0">
                <a:solidFill>
                  <a:schemeClr val="bg1"/>
                </a:solidFill>
              </a:rPr>
              <a:t>Steven Cost </a:t>
            </a:r>
          </a:p>
          <a:p>
            <a:r>
              <a:rPr lang="en-US" dirty="0">
                <a:solidFill>
                  <a:schemeClr val="bg1"/>
                </a:solidFill>
              </a:rPr>
              <a:t>Florence, Italy</a:t>
            </a:r>
          </a:p>
          <a:p>
            <a:r>
              <a:rPr lang="en-US" dirty="0">
                <a:solidFill>
                  <a:schemeClr val="bg1"/>
                </a:solidFill>
              </a:rPr>
              <a:t>2015</a:t>
            </a:r>
            <a:endParaRPr lang="en-US" dirty="0"/>
          </a:p>
        </p:txBody>
      </p:sp>
    </p:spTree>
    <p:extLst>
      <p:ext uri="{BB962C8B-B14F-4D97-AF65-F5344CB8AC3E}">
        <p14:creationId xmlns:p14="http://schemas.microsoft.com/office/powerpoint/2010/main" val="2618250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502674"/>
            <a:ext cx="8334678" cy="1200328"/>
          </a:xfrm>
          <a:prstGeom prst="rect">
            <a:avLst/>
          </a:prstGeom>
        </p:spPr>
        <p:txBody>
          <a:bodyPr wrap="square">
            <a:spAutoFit/>
          </a:bodyPr>
          <a:lstStyle/>
          <a:p>
            <a:pPr algn="ctr"/>
            <a:r>
              <a:rPr lang="en-US" sz="2400" i="1" dirty="0"/>
              <a:t>The Pietà</a:t>
            </a:r>
            <a:r>
              <a:rPr lang="en-US" sz="2400" dirty="0"/>
              <a:t>, Renaissance marble sculpture by Michelangelo </a:t>
            </a:r>
            <a:r>
              <a:rPr lang="en-US" sz="2400" dirty="0" err="1"/>
              <a:t>Buonarroti</a:t>
            </a:r>
            <a:r>
              <a:rPr lang="en-US" sz="2400" dirty="0"/>
              <a:t> 1499 </a:t>
            </a:r>
          </a:p>
          <a:p>
            <a:pPr algn="ctr"/>
            <a:r>
              <a:rPr lang="en-US" sz="2400" i="1" dirty="0"/>
              <a:t> </a:t>
            </a:r>
            <a:endParaRPr lang="en-US" sz="2400" dirty="0"/>
          </a:p>
        </p:txBody>
      </p:sp>
      <p:pic>
        <p:nvPicPr>
          <p:cNvPr id="2" name="Picture 1">
            <a:hlinkClick r:id="rId2"/>
          </p:cNvPr>
          <p:cNvPicPr>
            <a:picLocks noChangeAspect="1"/>
          </p:cNvPicPr>
          <p:nvPr/>
        </p:nvPicPr>
        <p:blipFill>
          <a:blip r:embed="rId3"/>
          <a:stretch>
            <a:fillRect/>
          </a:stretch>
        </p:blipFill>
        <p:spPr>
          <a:xfrm>
            <a:off x="1305340" y="422775"/>
            <a:ext cx="7150709" cy="5027842"/>
          </a:xfrm>
          <a:prstGeom prst="rect">
            <a:avLst/>
          </a:prstGeom>
        </p:spPr>
      </p:pic>
      <p:sp>
        <p:nvSpPr>
          <p:cNvPr id="5" name="Rectangle 4"/>
          <p:cNvSpPr/>
          <p:nvPr/>
        </p:nvSpPr>
        <p:spPr>
          <a:xfrm>
            <a:off x="385871" y="6271606"/>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2574594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685800" y="1138491"/>
            <a:ext cx="7772400" cy="458101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When you pick up a handful of clay, you almost instinctively know what to do with it. You smack it with your hand, pull it, squeeze it, bend it, pinch it between your fingers, roll it, slice it with a knife, and shape it. Then you grab another handful, repeat the process, and add it to the first, building a form piece by piece. These are the basic gestures of the additive process of modeling, in which a pliant substance, usually clay, is molded.</a:t>
            </a:r>
          </a:p>
          <a:p>
            <a:pPr algn="l"/>
            <a:endParaRPr lang="en-US" sz="2400" dirty="0">
              <a:solidFill>
                <a:schemeClr val="tx1"/>
              </a:solidFill>
            </a:endParaRPr>
          </a:p>
          <a:p>
            <a:pPr algn="l"/>
            <a:endParaRPr lang="en-US" sz="2400" dirty="0">
              <a:solidFill>
                <a:schemeClr val="tx1"/>
              </a:solidFill>
            </a:endParaRP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Modeling</a:t>
            </a:r>
          </a:p>
        </p:txBody>
      </p:sp>
    </p:spTree>
    <p:extLst>
      <p:ext uri="{BB962C8B-B14F-4D97-AF65-F5344CB8AC3E}">
        <p14:creationId xmlns:p14="http://schemas.microsoft.com/office/powerpoint/2010/main" val="3113812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24617" y="873298"/>
            <a:ext cx="8354162" cy="428315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Clay, a natural material found worldwide, has been used by artists to make everything from pots to sculptures since the earliest times. Its appeal is largely due to its capacity to be molded into forms that retain their shape. Once formed, the durability of the material can be ensured by </a:t>
            </a:r>
            <a:r>
              <a:rPr lang="en-US" sz="2400" dirty="0">
                <a:solidFill>
                  <a:schemeClr val="tx1"/>
                </a:solidFill>
                <a:hlinkClick r:id="rId2">
                  <a:extLst>
                    <a:ext uri="{A12FA001-AC4F-418D-AE19-62706E023703}">
                      <ahyp:hlinkClr xmlns:ahyp="http://schemas.microsoft.com/office/drawing/2018/hyperlinkcolor" val="tx"/>
                    </a:ext>
                  </a:extLst>
                </a:hlinkClick>
              </a:rPr>
              <a:t>firing</a:t>
            </a:r>
            <a:r>
              <a:rPr lang="en-US" sz="2400" dirty="0">
                <a:solidFill>
                  <a:schemeClr val="tx1"/>
                </a:solidFill>
              </a:rPr>
              <a:t> it—that is, baking it—at temperatures normally ranging between 1,200 and 2,700 degrees Fahrenheit in a </a:t>
            </a:r>
            <a:r>
              <a:rPr lang="en-US" sz="2400" dirty="0">
                <a:solidFill>
                  <a:schemeClr val="tx1"/>
                </a:solidFill>
                <a:hlinkClick r:id="rId3">
                  <a:extLst>
                    <a:ext uri="{A12FA001-AC4F-418D-AE19-62706E023703}">
                      <ahyp:hlinkClr xmlns:ahyp="http://schemas.microsoft.com/office/drawing/2018/hyperlinkcolor" val="tx"/>
                    </a:ext>
                  </a:extLst>
                </a:hlinkClick>
              </a:rPr>
              <a:t>kiln</a:t>
            </a:r>
            <a:r>
              <a:rPr lang="en-US" sz="2400" dirty="0">
                <a:solidFill>
                  <a:schemeClr val="tx1"/>
                </a:solidFill>
              </a:rPr>
              <a:t>, or oven, designed especially for the process. This causes it to become hard and waterproof. We call all works made of clay </a:t>
            </a:r>
            <a:r>
              <a:rPr lang="en-US" sz="2400" dirty="0">
                <a:solidFill>
                  <a:schemeClr val="tx1"/>
                </a:solidFill>
                <a:hlinkClick r:id="rId4">
                  <a:extLst>
                    <a:ext uri="{A12FA001-AC4F-418D-AE19-62706E023703}">
                      <ahyp:hlinkClr xmlns:ahyp="http://schemas.microsoft.com/office/drawing/2018/hyperlinkcolor" val="tx"/>
                    </a:ext>
                  </a:extLst>
                </a:hlinkClick>
              </a:rPr>
              <a:t>ceramics</a:t>
            </a:r>
            <a:r>
              <a:rPr lang="en-US" sz="2400" dirty="0">
                <a:solidFill>
                  <a:schemeClr val="tx1"/>
                </a:solidFill>
              </a:rPr>
              <a:t>.</a:t>
            </a:r>
          </a:p>
          <a:p>
            <a:pPr algn="l"/>
            <a:endParaRPr lang="en-US" sz="2400" dirty="0">
              <a:solidFill>
                <a:schemeClr val="tx1"/>
              </a:solidFill>
            </a:endParaRP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Modeling</a:t>
            </a:r>
          </a:p>
        </p:txBody>
      </p:sp>
    </p:spTree>
    <p:extLst>
      <p:ext uri="{BB962C8B-B14F-4D97-AF65-F5344CB8AC3E}">
        <p14:creationId xmlns:p14="http://schemas.microsoft.com/office/powerpoint/2010/main" val="385729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645459" y="834280"/>
            <a:ext cx="7853081" cy="527776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Throughout history, the Chinese have made extraordinary ceramic works, including the finest porcelains of fine, pure white clay. We tacitly acknowledge their expertise when we refer to our own “best” dinner plates as “china.” But the most massive display of the Chinese mastery of ceramic art was discovered in 1974 by well diggers who accidentally drilled into the tomb of Qin </a:t>
            </a:r>
            <a:r>
              <a:rPr lang="en-US" sz="2400" dirty="0" err="1">
                <a:solidFill>
                  <a:schemeClr val="tx1"/>
                </a:solidFill>
              </a:rPr>
              <a:t>Shihuangdi</a:t>
            </a:r>
            <a:r>
              <a:rPr lang="en-US" sz="2400" dirty="0">
                <a:solidFill>
                  <a:schemeClr val="tx1"/>
                </a:solidFill>
              </a:rPr>
              <a:t>, the first emperor of China In 221 </a:t>
            </a:r>
            <a:r>
              <a:rPr lang="en-US" sz="2400" dirty="0" err="1">
                <a:solidFill>
                  <a:schemeClr val="tx1"/>
                </a:solidFill>
              </a:rPr>
              <a:t>bce</a:t>
            </a:r>
            <a:r>
              <a:rPr lang="en-US" sz="2400" dirty="0">
                <a:solidFill>
                  <a:schemeClr val="tx1"/>
                </a:solidFill>
              </a:rPr>
              <a:t>, Qin </a:t>
            </a:r>
            <a:r>
              <a:rPr lang="en-US" sz="2400" dirty="0" err="1">
                <a:solidFill>
                  <a:schemeClr val="tx1"/>
                </a:solidFill>
              </a:rPr>
              <a:t>Shihuangdi</a:t>
            </a:r>
            <a:r>
              <a:rPr lang="en-US" sz="2400" dirty="0">
                <a:solidFill>
                  <a:schemeClr val="tx1"/>
                </a:solidFill>
              </a:rPr>
              <a:t> united the country under one rule and imposed order, establishing a single code of law and requiring the use of a single written language. Under his rule, the Great Wall was built, and construction of his tomb required a force of more than 700,000 men. </a:t>
            </a: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Modeling</a:t>
            </a:r>
          </a:p>
        </p:txBody>
      </p:sp>
    </p:spTree>
    <p:extLst>
      <p:ext uri="{BB962C8B-B14F-4D97-AF65-F5344CB8AC3E}">
        <p14:creationId xmlns:p14="http://schemas.microsoft.com/office/powerpoint/2010/main" val="3733136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24618" y="873298"/>
            <a:ext cx="3962452" cy="47574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Qin </a:t>
            </a:r>
            <a:r>
              <a:rPr lang="en-US" sz="2400" dirty="0" err="1">
                <a:solidFill>
                  <a:schemeClr val="tx1"/>
                </a:solidFill>
              </a:rPr>
              <a:t>Shihuangdi</a:t>
            </a:r>
            <a:r>
              <a:rPr lang="en-US" sz="2400" dirty="0">
                <a:solidFill>
                  <a:schemeClr val="tx1"/>
                </a:solidFill>
              </a:rPr>
              <a:t> was buried near the central Chinese city of Xian, or Chin (the origin of the name China), and his tomb contained more than 6,000 life-size, and extraordinarily lifelike, ceramic figures of soldiers and horses, immortal bodyguards for the emperor. More recently, clerks, scribes, and other court figures have been discovered, as well as a set of magnificent bronze horses and chariots.</a:t>
            </a: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Modeling</a:t>
            </a:r>
          </a:p>
        </p:txBody>
      </p:sp>
      <p:sp>
        <p:nvSpPr>
          <p:cNvPr id="2" name="TextBox 1">
            <a:extLst>
              <a:ext uri="{FF2B5EF4-FFF2-40B4-BE49-F238E27FC236}">
                <a16:creationId xmlns:a16="http://schemas.microsoft.com/office/drawing/2014/main" id="{58572DB8-4F48-D747-8C82-71F15B1FB8F5}"/>
              </a:ext>
            </a:extLst>
          </p:cNvPr>
          <p:cNvSpPr txBox="1"/>
          <p:nvPr/>
        </p:nvSpPr>
        <p:spPr>
          <a:xfrm>
            <a:off x="4441959" y="5630779"/>
            <a:ext cx="3222862" cy="707886"/>
          </a:xfrm>
          <a:prstGeom prst="rect">
            <a:avLst/>
          </a:prstGeom>
          <a:noFill/>
        </p:spPr>
        <p:txBody>
          <a:bodyPr wrap="square" rtlCol="0">
            <a:spAutoFit/>
          </a:bodyPr>
          <a:lstStyle/>
          <a:p>
            <a:r>
              <a:rPr lang="en-US" sz="2000" dirty="0"/>
              <a:t>Tomb of Emperor Qin </a:t>
            </a:r>
            <a:r>
              <a:rPr lang="en-US" sz="2000" dirty="0" err="1"/>
              <a:t>Shihuangdi</a:t>
            </a:r>
            <a:r>
              <a:rPr lang="en-US" sz="2000" dirty="0"/>
              <a:t>, 221–206 </a:t>
            </a:r>
            <a:r>
              <a:rPr lang="en-US" sz="2000" dirty="0" err="1"/>
              <a:t>bce</a:t>
            </a:r>
            <a:endParaRPr lang="en-US" sz="2000" dirty="0"/>
          </a:p>
        </p:txBody>
      </p:sp>
      <p:pic>
        <p:nvPicPr>
          <p:cNvPr id="3" name="Picture 2">
            <a:extLst>
              <a:ext uri="{FF2B5EF4-FFF2-40B4-BE49-F238E27FC236}">
                <a16:creationId xmlns:a16="http://schemas.microsoft.com/office/drawing/2014/main" id="{720FC183-DDEE-1E4D-95EF-7861B7E91D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4921" y="2213811"/>
            <a:ext cx="4659079" cy="3218707"/>
          </a:xfrm>
          <a:prstGeom prst="rect">
            <a:avLst/>
          </a:prstGeom>
        </p:spPr>
      </p:pic>
    </p:spTree>
    <p:extLst>
      <p:ext uri="{BB962C8B-B14F-4D97-AF65-F5344CB8AC3E}">
        <p14:creationId xmlns:p14="http://schemas.microsoft.com/office/powerpoint/2010/main" val="2490224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2011" y="-91955"/>
            <a:ext cx="7772400" cy="1125985"/>
          </a:xfrm>
        </p:spPr>
        <p:txBody>
          <a:bodyPr/>
          <a:lstStyle/>
          <a:p>
            <a:r>
              <a:rPr lang="en-US" dirty="0"/>
              <a:t>Sculpture</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3850" y="1034030"/>
            <a:ext cx="2670150" cy="4045857"/>
          </a:xfrm>
          <a:prstGeom prst="rect">
            <a:avLst/>
          </a:prstGeom>
        </p:spPr>
      </p:pic>
      <p:sp>
        <p:nvSpPr>
          <p:cNvPr id="7" name="Subtitle 2"/>
          <p:cNvSpPr txBox="1">
            <a:spLocks/>
          </p:cNvSpPr>
          <p:nvPr/>
        </p:nvSpPr>
        <p:spPr>
          <a:xfrm>
            <a:off x="739589" y="782851"/>
            <a:ext cx="5378824" cy="504111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Sculpture is one of the oldest and most enduring of all the arts. The types of sculpture considered in this chapter—carving, modeling, casting, construction and assemblage, installation art, and earthworks—employ two basic processes: They are either subtractive or additive in nature. In </a:t>
            </a:r>
            <a:r>
              <a:rPr lang="en-US" sz="2400" dirty="0">
                <a:solidFill>
                  <a:schemeClr val="tx1"/>
                </a:solidFill>
                <a:hlinkClick r:id="rId3">
                  <a:extLst>
                    <a:ext uri="{A12FA001-AC4F-418D-AE19-62706E023703}">
                      <ahyp:hlinkClr xmlns:ahyp="http://schemas.microsoft.com/office/drawing/2018/hyperlinkcolor" val="tx"/>
                    </a:ext>
                  </a:extLst>
                </a:hlinkClick>
              </a:rPr>
              <a:t>subtractive processes</a:t>
            </a:r>
            <a:r>
              <a:rPr lang="en-US" sz="2400" dirty="0">
                <a:solidFill>
                  <a:schemeClr val="tx1"/>
                </a:solidFill>
              </a:rPr>
              <a:t>, the sculptor begins with a mass of material larger than the finished work and removes material, or subtracts from that mass until the work achieves its finished form. Carving is a subtractive process. In </a:t>
            </a:r>
            <a:r>
              <a:rPr lang="en-US" sz="2400" dirty="0">
                <a:solidFill>
                  <a:schemeClr val="tx1"/>
                </a:solidFill>
                <a:hlinkClick r:id="rId4">
                  <a:extLst>
                    <a:ext uri="{A12FA001-AC4F-418D-AE19-62706E023703}">
                      <ahyp:hlinkClr xmlns:ahyp="http://schemas.microsoft.com/office/drawing/2018/hyperlinkcolor" val="tx"/>
                    </a:ext>
                  </a:extLst>
                </a:hlinkClick>
              </a:rPr>
              <a:t>additive processes</a:t>
            </a:r>
            <a:r>
              <a:rPr lang="en-US" sz="2400" dirty="0">
                <a:solidFill>
                  <a:schemeClr val="tx1"/>
                </a:solidFill>
              </a:rPr>
              <a:t>, the sculptor builds the work, adding material as the work proceeds. </a:t>
            </a:r>
          </a:p>
          <a:p>
            <a:pPr algn="l"/>
            <a:endParaRPr lang="en-US" sz="2400" dirty="0">
              <a:solidFill>
                <a:schemeClr val="tx1"/>
              </a:solidFill>
            </a:endParaRPr>
          </a:p>
        </p:txBody>
      </p:sp>
      <p:sp>
        <p:nvSpPr>
          <p:cNvPr id="8" name="Rectangle 7">
            <a:extLst>
              <a:ext uri="{FF2B5EF4-FFF2-40B4-BE49-F238E27FC236}">
                <a16:creationId xmlns:a16="http://schemas.microsoft.com/office/drawing/2014/main" id="{58273511-A529-7944-9F4E-2E7DA8DFB679}"/>
              </a:ext>
            </a:extLst>
          </p:cNvPr>
          <p:cNvSpPr/>
          <p:nvPr/>
        </p:nvSpPr>
        <p:spPr>
          <a:xfrm>
            <a:off x="6473849" y="5079888"/>
            <a:ext cx="2397395" cy="1631216"/>
          </a:xfrm>
          <a:prstGeom prst="rect">
            <a:avLst/>
          </a:prstGeom>
        </p:spPr>
        <p:txBody>
          <a:bodyPr wrap="square">
            <a:spAutoFit/>
          </a:bodyPr>
          <a:lstStyle/>
          <a:p>
            <a:r>
              <a:rPr lang="en-US" sz="2000" i="1" dirty="0"/>
              <a:t>Winged Nike Victory of Samothrace</a:t>
            </a:r>
            <a:r>
              <a:rPr lang="en-US" sz="2000" dirty="0"/>
              <a:t>, carved marble Hellenistic Greece, </a:t>
            </a:r>
            <a:r>
              <a:rPr lang="en-US" sz="2000" dirty="0" err="1"/>
              <a:t>cir.</a:t>
            </a:r>
            <a:r>
              <a:rPr lang="en-US" sz="2000" dirty="0"/>
              <a:t> 190 BC</a:t>
            </a:r>
          </a:p>
        </p:txBody>
      </p:sp>
    </p:spTree>
    <p:extLst>
      <p:ext uri="{BB962C8B-B14F-4D97-AF65-F5344CB8AC3E}">
        <p14:creationId xmlns:p14="http://schemas.microsoft.com/office/powerpoint/2010/main" val="3421296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24618" y="873298"/>
            <a:ext cx="3962452" cy="47574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hlinkClick r:id="rId2">
                  <a:extLst>
                    <a:ext uri="{A12FA001-AC4F-418D-AE19-62706E023703}">
                      <ahyp:hlinkClr xmlns:ahyp="http://schemas.microsoft.com/office/drawing/2018/hyperlinkcolor" val="tx"/>
                    </a:ext>
                  </a:extLst>
                </a:hlinkClick>
              </a:rPr>
              <a:t>Casting</a:t>
            </a:r>
            <a:r>
              <a:rPr lang="en-US" sz="2400" dirty="0">
                <a:solidFill>
                  <a:schemeClr val="tx1"/>
                </a:solidFill>
              </a:rPr>
              <a:t> employs a mold into which some molten material is poured and allowed to harden. It is an invention of the Bronze Age (beginning in approximately 2500 </a:t>
            </a:r>
            <a:r>
              <a:rPr lang="en-US" sz="2400" dirty="0" err="1">
                <a:solidFill>
                  <a:schemeClr val="tx1"/>
                </a:solidFill>
              </a:rPr>
              <a:t>bce</a:t>
            </a:r>
            <a:r>
              <a:rPr lang="en-US" sz="2400" dirty="0">
                <a:solidFill>
                  <a:schemeClr val="tx1"/>
                </a:solidFill>
              </a:rPr>
              <a:t>), when it was first used to make various utensils by simply pouring liquid bronze into open-faced molds. The technology is not much more complicated than that of a gelatin mold. You pour gelatin into the mold and let it harden. </a:t>
            </a: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Casting</a:t>
            </a:r>
          </a:p>
        </p:txBody>
      </p:sp>
      <p:sp>
        <p:nvSpPr>
          <p:cNvPr id="6" name="Rectangle 5">
            <a:extLst>
              <a:ext uri="{FF2B5EF4-FFF2-40B4-BE49-F238E27FC236}">
                <a16:creationId xmlns:a16="http://schemas.microsoft.com/office/drawing/2014/main" id="{D0E8B35C-85F0-704F-AFFA-B0DB23B2D524}"/>
              </a:ext>
            </a:extLst>
          </p:cNvPr>
          <p:cNvSpPr/>
          <p:nvPr/>
        </p:nvSpPr>
        <p:spPr>
          <a:xfrm>
            <a:off x="4700337" y="5213684"/>
            <a:ext cx="4170908" cy="1200329"/>
          </a:xfrm>
          <a:prstGeom prst="rect">
            <a:avLst/>
          </a:prstGeom>
        </p:spPr>
        <p:txBody>
          <a:bodyPr wrap="square">
            <a:spAutoFit/>
          </a:bodyPr>
          <a:lstStyle/>
          <a:p>
            <a:r>
              <a:rPr lang="en-US" sz="2400" dirty="0"/>
              <a:t>Greek Geometric Metal Equine  Sculpture, cast bronze </a:t>
            </a:r>
          </a:p>
          <a:p>
            <a:r>
              <a:rPr lang="en-US" sz="2400" dirty="0"/>
              <a:t>circa 550 BC</a:t>
            </a:r>
          </a:p>
        </p:txBody>
      </p:sp>
      <p:pic>
        <p:nvPicPr>
          <p:cNvPr id="8" name="Picture 7">
            <a:extLst>
              <a:ext uri="{FF2B5EF4-FFF2-40B4-BE49-F238E27FC236}">
                <a16:creationId xmlns:a16="http://schemas.microsoft.com/office/drawing/2014/main" id="{C5671B2E-1BCA-9B43-B46D-4ED67DE955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8211" y="1509901"/>
            <a:ext cx="4575022" cy="3645006"/>
          </a:xfrm>
          <a:prstGeom prst="rect">
            <a:avLst/>
          </a:prstGeom>
        </p:spPr>
      </p:pic>
    </p:spTree>
    <p:extLst>
      <p:ext uri="{BB962C8B-B14F-4D97-AF65-F5344CB8AC3E}">
        <p14:creationId xmlns:p14="http://schemas.microsoft.com/office/powerpoint/2010/main" val="3020005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32103" y="889341"/>
            <a:ext cx="8146676" cy="562375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When you remove the gelatin, it is shaped like the inside of the mold. Small figures made of bronze are similarly produced by making a simple mold of an original modeled form, filling the mold with bronze, and then breaking the mold away.</a:t>
            </a:r>
          </a:p>
          <a:p>
            <a:pPr algn="l"/>
            <a:r>
              <a:rPr lang="en-US" sz="2400" dirty="0">
                <a:solidFill>
                  <a:schemeClr val="tx1"/>
                </a:solidFill>
              </a:rPr>
              <a:t>As the example of gelatin demonstrates, bronze is not the only material that can be cast. In the kingdom of Benin, located in southern Nigeria, on the coastal plain west of the Niger River, brass casting reached a level of extraordinary accomplishment as early as the late fourteenth century. Brass, which is a compound composed of copper and zinc, is similar to bronze but contains less copper and is yellower in color. When, after 1475, the people of Benin began to trade with the Portuguese for copper and brass, an explosion of brass casting occurred. A brass head of an </a:t>
            </a:r>
            <a:r>
              <a:rPr lang="en-US" sz="2400" dirty="0" err="1">
                <a:solidFill>
                  <a:schemeClr val="tx1"/>
                </a:solidFill>
              </a:rPr>
              <a:t>oba</a:t>
            </a:r>
            <a:r>
              <a:rPr lang="en-US" sz="2400" dirty="0">
                <a:solidFill>
                  <a:schemeClr val="tx1"/>
                </a:solidFill>
              </a:rPr>
              <a:t>, or king of a dynasty, which dates from the eighteenth century is an example of a cast brass sculpture</a:t>
            </a: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Casting</a:t>
            </a:r>
          </a:p>
        </p:txBody>
      </p:sp>
    </p:spTree>
    <p:extLst>
      <p:ext uri="{BB962C8B-B14F-4D97-AF65-F5344CB8AC3E}">
        <p14:creationId xmlns:p14="http://schemas.microsoft.com/office/powerpoint/2010/main" val="2694040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754" y="456203"/>
            <a:ext cx="4170907" cy="595781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When an </a:t>
            </a:r>
            <a:r>
              <a:rPr lang="en-US" sz="2400" dirty="0" err="1">
                <a:solidFill>
                  <a:schemeClr val="tx1"/>
                </a:solidFill>
              </a:rPr>
              <a:t>oba</a:t>
            </a:r>
            <a:r>
              <a:rPr lang="en-US" sz="2400" dirty="0">
                <a:solidFill>
                  <a:schemeClr val="tx1"/>
                </a:solidFill>
              </a:rPr>
              <a:t> dies, one of the first duties of the new </a:t>
            </a:r>
            <a:r>
              <a:rPr lang="en-US" sz="2400" dirty="0" err="1">
                <a:solidFill>
                  <a:schemeClr val="tx1"/>
                </a:solidFill>
              </a:rPr>
              <a:t>oba</a:t>
            </a:r>
            <a:r>
              <a:rPr lang="en-US" sz="2400" dirty="0">
                <a:solidFill>
                  <a:schemeClr val="tx1"/>
                </a:solidFill>
              </a:rPr>
              <a:t>—the old </a:t>
            </a:r>
            <a:r>
              <a:rPr lang="en-US" sz="2400" dirty="0" err="1">
                <a:solidFill>
                  <a:schemeClr val="tx1"/>
                </a:solidFill>
              </a:rPr>
              <a:t>oba’s</a:t>
            </a:r>
            <a:r>
              <a:rPr lang="en-US" sz="2400" dirty="0">
                <a:solidFill>
                  <a:schemeClr val="tx1"/>
                </a:solidFill>
              </a:rPr>
              <a:t> son—is to establish an altar commemorating his father and to decorate it with newly cast brass heads. The heads are not portraits. Rather, they are generalized images that emphasize the king’s coral-bead crown and high bead collar, the symbols of his authority. The head has a special significance in Benin ritual. </a:t>
            </a:r>
          </a:p>
        </p:txBody>
      </p:sp>
      <p:sp>
        <p:nvSpPr>
          <p:cNvPr id="6" name="Rectangle 5">
            <a:extLst>
              <a:ext uri="{FF2B5EF4-FFF2-40B4-BE49-F238E27FC236}">
                <a16:creationId xmlns:a16="http://schemas.microsoft.com/office/drawing/2014/main" id="{D0E8B35C-85F0-704F-AFFA-B0DB23B2D524}"/>
              </a:ext>
            </a:extLst>
          </p:cNvPr>
          <p:cNvSpPr/>
          <p:nvPr/>
        </p:nvSpPr>
        <p:spPr>
          <a:xfrm>
            <a:off x="5342325" y="5438274"/>
            <a:ext cx="3528921" cy="1200329"/>
          </a:xfrm>
          <a:prstGeom prst="rect">
            <a:avLst/>
          </a:prstGeom>
        </p:spPr>
        <p:txBody>
          <a:bodyPr wrap="square">
            <a:spAutoFit/>
          </a:bodyPr>
          <a:lstStyle/>
          <a:p>
            <a:r>
              <a:rPr lang="en-US" sz="2400" dirty="0"/>
              <a:t>Brass and iron, height 13</a:t>
            </a:r>
            <a:r>
              <a:rPr lang="en-US" sz="2400" baseline="30000" dirty="0"/>
              <a:t>1</a:t>
            </a:r>
            <a:r>
              <a:rPr lang="en-US" sz="2400" dirty="0"/>
              <a:t>⁄</a:t>
            </a:r>
            <a:r>
              <a:rPr lang="en-US" sz="2400" baseline="-25000" dirty="0"/>
              <a:t>8</a:t>
            </a:r>
            <a:r>
              <a:rPr lang="en-US" sz="2400" dirty="0"/>
              <a:t> in. Metropolitan Museum of Art, New York.</a:t>
            </a:r>
          </a:p>
        </p:txBody>
      </p:sp>
      <p:pic>
        <p:nvPicPr>
          <p:cNvPr id="4" name="Picture 3">
            <a:extLst>
              <a:ext uri="{FF2B5EF4-FFF2-40B4-BE49-F238E27FC236}">
                <a16:creationId xmlns:a16="http://schemas.microsoft.com/office/drawing/2014/main" id="{C1867636-1850-A64B-B6AE-7384FA141533}"/>
              </a:ext>
            </a:extLst>
          </p:cNvPr>
          <p:cNvPicPr>
            <a:picLocks noChangeAspect="1"/>
          </p:cNvPicPr>
          <p:nvPr/>
        </p:nvPicPr>
        <p:blipFill>
          <a:blip r:embed="rId2"/>
          <a:stretch>
            <a:fillRect/>
          </a:stretch>
        </p:blipFill>
        <p:spPr>
          <a:xfrm>
            <a:off x="5342325" y="568498"/>
            <a:ext cx="3785596" cy="4757481"/>
          </a:xfrm>
          <a:prstGeom prst="rect">
            <a:avLst/>
          </a:prstGeom>
        </p:spPr>
      </p:pic>
    </p:spTree>
    <p:extLst>
      <p:ext uri="{BB962C8B-B14F-4D97-AF65-F5344CB8AC3E}">
        <p14:creationId xmlns:p14="http://schemas.microsoft.com/office/powerpoint/2010/main" val="2998421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754" y="456203"/>
            <a:ext cx="4170907" cy="595781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Because bronze is so soft and malleable, cast bronze pieces can be joined to create large-scale sculpture. The pieces are either pounded together with a hammer, the procedure used in Greek times, or welded, the more usual procedure today. Auguste Rodin’s towering </a:t>
            </a:r>
            <a:r>
              <a:rPr lang="en-US" sz="2400" i="1" dirty="0">
                <a:solidFill>
                  <a:schemeClr val="tx1"/>
                </a:solidFill>
              </a:rPr>
              <a:t>Burghers of Calais</a:t>
            </a:r>
            <a:r>
              <a:rPr lang="en-US" sz="2400" dirty="0">
                <a:solidFill>
                  <a:schemeClr val="tx1"/>
                </a:solidFill>
              </a:rPr>
              <a:t> was produced using the latter technique.</a:t>
            </a:r>
          </a:p>
        </p:txBody>
      </p:sp>
      <p:sp>
        <p:nvSpPr>
          <p:cNvPr id="6" name="Rectangle 5">
            <a:extLst>
              <a:ext uri="{FF2B5EF4-FFF2-40B4-BE49-F238E27FC236}">
                <a16:creationId xmlns:a16="http://schemas.microsoft.com/office/drawing/2014/main" id="{D0E8B35C-85F0-704F-AFFA-B0DB23B2D524}"/>
              </a:ext>
            </a:extLst>
          </p:cNvPr>
          <p:cNvSpPr/>
          <p:nvPr/>
        </p:nvSpPr>
        <p:spPr>
          <a:xfrm>
            <a:off x="4443661" y="3898232"/>
            <a:ext cx="3785596" cy="1077218"/>
          </a:xfrm>
          <a:prstGeom prst="rect">
            <a:avLst/>
          </a:prstGeom>
        </p:spPr>
        <p:txBody>
          <a:bodyPr wrap="square">
            <a:spAutoFit/>
          </a:bodyPr>
          <a:lstStyle/>
          <a:p>
            <a:r>
              <a:rPr lang="en-US" sz="2000" dirty="0"/>
              <a:t>Auguste Rodin, </a:t>
            </a:r>
            <a:r>
              <a:rPr lang="en-US" sz="2000" i="1" dirty="0"/>
              <a:t>The Burghers of Calais</a:t>
            </a:r>
            <a:r>
              <a:rPr lang="en-US" sz="2000" dirty="0"/>
              <a:t>, 1884–85</a:t>
            </a:r>
          </a:p>
          <a:p>
            <a:r>
              <a:rPr lang="en-US" sz="2400" dirty="0"/>
              <a:t>.</a:t>
            </a:r>
          </a:p>
        </p:txBody>
      </p:sp>
      <p:pic>
        <p:nvPicPr>
          <p:cNvPr id="2" name="Picture 1">
            <a:extLst>
              <a:ext uri="{FF2B5EF4-FFF2-40B4-BE49-F238E27FC236}">
                <a16:creationId xmlns:a16="http://schemas.microsoft.com/office/drawing/2014/main" id="{2ACD6AF6-CE82-8741-8B2F-AB3811069C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605589"/>
            <a:ext cx="4572000" cy="3171825"/>
          </a:xfrm>
          <a:prstGeom prst="rect">
            <a:avLst/>
          </a:prstGeom>
        </p:spPr>
      </p:pic>
    </p:spTree>
    <p:extLst>
      <p:ext uri="{BB962C8B-B14F-4D97-AF65-F5344CB8AC3E}">
        <p14:creationId xmlns:p14="http://schemas.microsoft.com/office/powerpoint/2010/main" val="2116884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dirty="0"/>
              <a:t>Ceramic sculptures, Peru, </a:t>
            </a:r>
            <a:r>
              <a:rPr lang="en-US" sz="2400" dirty="0" err="1"/>
              <a:t>cir.</a:t>
            </a:r>
            <a:r>
              <a:rPr lang="en-US" sz="2400" dirty="0"/>
              <a:t> 1200 AD</a:t>
            </a:r>
          </a:p>
          <a:p>
            <a:pPr algn="ctr"/>
            <a:r>
              <a:rPr lang="en-US" sz="2400" i="1" dirty="0"/>
              <a:t> </a:t>
            </a:r>
            <a:endParaRPr lang="en-US" sz="2400" dirty="0"/>
          </a:p>
        </p:txBody>
      </p:sp>
      <p:pic>
        <p:nvPicPr>
          <p:cNvPr id="3" name="Picture 2"/>
          <p:cNvPicPr>
            <a:picLocks noChangeAspect="1"/>
          </p:cNvPicPr>
          <p:nvPr/>
        </p:nvPicPr>
        <p:blipFill>
          <a:blip r:embed="rId2"/>
          <a:stretch>
            <a:fillRect/>
          </a:stretch>
        </p:blipFill>
        <p:spPr>
          <a:xfrm>
            <a:off x="1117600" y="589794"/>
            <a:ext cx="6896100" cy="4902200"/>
          </a:xfrm>
          <a:prstGeom prst="rect">
            <a:avLst/>
          </a:prstGeom>
        </p:spPr>
      </p:pic>
    </p:spTree>
    <p:extLst>
      <p:ext uri="{BB962C8B-B14F-4D97-AF65-F5344CB8AC3E}">
        <p14:creationId xmlns:p14="http://schemas.microsoft.com/office/powerpoint/2010/main" val="868184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633" y="5390352"/>
            <a:ext cx="8334678" cy="830997"/>
          </a:xfrm>
          <a:prstGeom prst="rect">
            <a:avLst/>
          </a:prstGeom>
        </p:spPr>
        <p:txBody>
          <a:bodyPr wrap="square">
            <a:spAutoFit/>
          </a:bodyPr>
          <a:lstStyle/>
          <a:p>
            <a:pPr algn="ctr"/>
            <a:r>
              <a:rPr lang="en-US" sz="2400" dirty="0"/>
              <a:t>Marcus Aurelius, cast bronze, ancient Rome 175 AD photo by Steven Cost </a:t>
            </a:r>
          </a:p>
        </p:txBody>
      </p:sp>
      <p:pic>
        <p:nvPicPr>
          <p:cNvPr id="3" name="Picture 2">
            <a:hlinkClick r:id="rId2"/>
          </p:cNvPr>
          <p:cNvPicPr>
            <a:picLocks noChangeAspect="1"/>
          </p:cNvPicPr>
          <p:nvPr/>
        </p:nvPicPr>
        <p:blipFill>
          <a:blip r:embed="rId3"/>
          <a:stretch>
            <a:fillRect/>
          </a:stretch>
        </p:blipFill>
        <p:spPr>
          <a:xfrm>
            <a:off x="846708" y="368301"/>
            <a:ext cx="7514529" cy="5012132"/>
          </a:xfrm>
          <a:prstGeom prst="rect">
            <a:avLst/>
          </a:prstGeom>
        </p:spPr>
      </p:pic>
      <p:sp>
        <p:nvSpPr>
          <p:cNvPr id="5" name="Rectangle 4"/>
          <p:cNvSpPr/>
          <p:nvPr/>
        </p:nvSpPr>
        <p:spPr>
          <a:xfrm>
            <a:off x="404661" y="6221349"/>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3420745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24617" y="873298"/>
            <a:ext cx="8079793" cy="575037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t>To the degree that they are composed of separately cast pieces later welded or grouped together, works like Rodin’s </a:t>
            </a:r>
            <a:r>
              <a:rPr lang="en-US" sz="2400" i="1" dirty="0"/>
              <a:t>Burghers of Calais</a:t>
            </a:r>
            <a:r>
              <a:rPr lang="en-US" sz="2400" dirty="0"/>
              <a:t> and Ahearn’s </a:t>
            </a:r>
            <a:r>
              <a:rPr lang="en-US" sz="2400" i="1" dirty="0"/>
              <a:t>Homage to the People of the South Bronx</a:t>
            </a:r>
            <a:r>
              <a:rPr lang="en-US" sz="2400" dirty="0"/>
              <a:t> are examples of </a:t>
            </a:r>
            <a:r>
              <a:rPr lang="en-US" sz="2400" dirty="0">
                <a:hlinkClick r:id="rId2"/>
              </a:rPr>
              <a:t>assemblage</a:t>
            </a:r>
            <a:r>
              <a:rPr lang="en-US" sz="2400" dirty="0"/>
              <a:t>, the process of bringing individual objects or pieces together to form a larger whole. But as a process, assemblage is more often associated with the transformation of common materials into art in which the artist brings together parts found in the world and puts them together in a new composition. </a:t>
            </a: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Assemblage</a:t>
            </a:r>
          </a:p>
        </p:txBody>
      </p:sp>
    </p:spTree>
    <p:extLst>
      <p:ext uri="{BB962C8B-B14F-4D97-AF65-F5344CB8AC3E}">
        <p14:creationId xmlns:p14="http://schemas.microsoft.com/office/powerpoint/2010/main" val="3894937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24618" y="295785"/>
            <a:ext cx="3962452" cy="47574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t>For instance, Louise Nevelson’s </a:t>
            </a:r>
            <a:r>
              <a:rPr lang="en-US" sz="2400" i="1" dirty="0"/>
              <a:t>Sky Cathedral</a:t>
            </a:r>
            <a:r>
              <a:rPr lang="en-US" sz="2400" dirty="0"/>
              <a:t> (Fig. 12-17) is a giant assemblage of wooden boxes, woodworking remnants and scraps, and found objects. It is entirely frontal and functions like a giant high-relief altarpiece—hence its name—transforming and elevating its materials to an almost spiritual dimension. Nevelson manages to make a piece of almost endless variety and difference appear unified and coherent.</a:t>
            </a:r>
          </a:p>
        </p:txBody>
      </p:sp>
      <p:sp>
        <p:nvSpPr>
          <p:cNvPr id="2" name="TextBox 1">
            <a:extLst>
              <a:ext uri="{FF2B5EF4-FFF2-40B4-BE49-F238E27FC236}">
                <a16:creationId xmlns:a16="http://schemas.microsoft.com/office/drawing/2014/main" id="{58572DB8-4F48-D747-8C82-71F15B1FB8F5}"/>
              </a:ext>
            </a:extLst>
          </p:cNvPr>
          <p:cNvSpPr txBox="1"/>
          <p:nvPr/>
        </p:nvSpPr>
        <p:spPr>
          <a:xfrm>
            <a:off x="4856932" y="4722721"/>
            <a:ext cx="3222862" cy="1323439"/>
          </a:xfrm>
          <a:prstGeom prst="rect">
            <a:avLst/>
          </a:prstGeom>
          <a:noFill/>
        </p:spPr>
        <p:txBody>
          <a:bodyPr wrap="square" rtlCol="0">
            <a:spAutoFit/>
          </a:bodyPr>
          <a:lstStyle/>
          <a:p>
            <a:r>
              <a:rPr lang="en-US" sz="2000" dirty="0"/>
              <a:t>Wood, painted black, 9 ft. 7 in. × 11 ft. 3 in. × 28 in. Albright-Knox Art Gallery, Buffalo, New York.</a:t>
            </a:r>
          </a:p>
        </p:txBody>
      </p:sp>
      <p:pic>
        <p:nvPicPr>
          <p:cNvPr id="5" name="Picture 4">
            <a:extLst>
              <a:ext uri="{FF2B5EF4-FFF2-40B4-BE49-F238E27FC236}">
                <a16:creationId xmlns:a16="http://schemas.microsoft.com/office/drawing/2014/main" id="{1D33BFE4-A550-D64C-839D-94CBE80B9E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6932" y="513350"/>
            <a:ext cx="3805746" cy="4024202"/>
          </a:xfrm>
          <a:prstGeom prst="rect">
            <a:avLst/>
          </a:prstGeom>
        </p:spPr>
      </p:pic>
    </p:spTree>
    <p:extLst>
      <p:ext uri="{BB962C8B-B14F-4D97-AF65-F5344CB8AC3E}">
        <p14:creationId xmlns:p14="http://schemas.microsoft.com/office/powerpoint/2010/main" val="2583036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err="1"/>
              <a:t>Calendarium</a:t>
            </a:r>
            <a:r>
              <a:rPr lang="en-US" sz="2400" dirty="0"/>
              <a:t>, assemblage by Steven Cost, 2014</a:t>
            </a:r>
          </a:p>
        </p:txBody>
      </p:sp>
      <p:pic>
        <p:nvPicPr>
          <p:cNvPr id="3" name="Picture 2">
            <a:hlinkClick r:id="rId2"/>
          </p:cNvPr>
          <p:cNvPicPr>
            <a:picLocks noChangeAspect="1"/>
          </p:cNvPicPr>
          <p:nvPr/>
        </p:nvPicPr>
        <p:blipFill>
          <a:blip r:embed="rId3"/>
          <a:stretch>
            <a:fillRect/>
          </a:stretch>
        </p:blipFill>
        <p:spPr>
          <a:xfrm>
            <a:off x="1727200" y="281023"/>
            <a:ext cx="5476358" cy="5513112"/>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72443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dirty="0"/>
              <a:t>Horse, assemblage of driftwood , Ft. Worth Museum of Modern Art, 2014</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708" y="0"/>
            <a:ext cx="7373411" cy="5530058"/>
          </a:xfrm>
          <a:prstGeom prst="rect">
            <a:avLst/>
          </a:prstGeom>
        </p:spPr>
      </p:pic>
    </p:spTree>
    <p:extLst>
      <p:ext uri="{BB962C8B-B14F-4D97-AF65-F5344CB8AC3E}">
        <p14:creationId xmlns:p14="http://schemas.microsoft.com/office/powerpoint/2010/main" val="256386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645459" y="834281"/>
            <a:ext cx="7853081" cy="29957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Subtractive </a:t>
            </a:r>
            <a:r>
              <a:rPr lang="en-US" sz="2400" dirty="0" err="1">
                <a:solidFill>
                  <a:schemeClr val="tx1"/>
                </a:solidFill>
              </a:rPr>
              <a:t>sculture</a:t>
            </a:r>
            <a:r>
              <a:rPr lang="en-US" sz="2400" dirty="0">
                <a:solidFill>
                  <a:schemeClr val="tx1"/>
                </a:solidFill>
              </a:rPr>
              <a:t> includes carving. With these terms in mind—relief sculpture, sculpture in-the-round, and environments—we can now turn to the specific methods of making sculpture. The first of these is carving, a subtractive process in which the material being carved is chipped, gouged, or hammered away from an inert, raw block of material.</a:t>
            </a:r>
          </a:p>
        </p:txBody>
      </p:sp>
      <p:pic>
        <p:nvPicPr>
          <p:cNvPr id="8" name="Picture 7">
            <a:extLst>
              <a:ext uri="{FF2B5EF4-FFF2-40B4-BE49-F238E27FC236}">
                <a16:creationId xmlns:a16="http://schemas.microsoft.com/office/drawing/2014/main" id="{F4297A54-5119-1F49-9146-EBD7027124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459" y="3562521"/>
            <a:ext cx="4940806" cy="3295479"/>
          </a:xfrm>
          <a:prstGeom prst="rect">
            <a:avLst/>
          </a:prstGeom>
        </p:spPr>
      </p:pic>
      <p:sp>
        <p:nvSpPr>
          <p:cNvPr id="9" name="Rectangle 8">
            <a:extLst>
              <a:ext uri="{FF2B5EF4-FFF2-40B4-BE49-F238E27FC236}">
                <a16:creationId xmlns:a16="http://schemas.microsoft.com/office/drawing/2014/main" id="{A44F2DBE-2D5A-7742-8DA1-A9D01EE44729}"/>
              </a:ext>
            </a:extLst>
          </p:cNvPr>
          <p:cNvSpPr/>
          <p:nvPr/>
        </p:nvSpPr>
        <p:spPr>
          <a:xfrm>
            <a:off x="5742294" y="3475214"/>
            <a:ext cx="3000614" cy="1692771"/>
          </a:xfrm>
          <a:prstGeom prst="rect">
            <a:avLst/>
          </a:prstGeom>
        </p:spPr>
        <p:txBody>
          <a:bodyPr wrap="square">
            <a:spAutoFit/>
          </a:bodyPr>
          <a:lstStyle/>
          <a:p>
            <a:r>
              <a:rPr lang="en-US" sz="2000" dirty="0"/>
              <a:t>Luxor, Temple, Sphinx Alley, stone sculptures</a:t>
            </a:r>
          </a:p>
          <a:p>
            <a:r>
              <a:rPr lang="en-US" sz="2000" dirty="0"/>
              <a:t>Luxor Temple east bank of the Nile River 1400 BC</a:t>
            </a:r>
          </a:p>
          <a:p>
            <a:pPr algn="ctr"/>
            <a:r>
              <a:rPr lang="en-US" sz="2400" dirty="0"/>
              <a:t>. </a:t>
            </a: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Carving</a:t>
            </a:r>
          </a:p>
        </p:txBody>
      </p:sp>
    </p:spTree>
    <p:extLst>
      <p:ext uri="{BB962C8B-B14F-4D97-AF65-F5344CB8AC3E}">
        <p14:creationId xmlns:p14="http://schemas.microsoft.com/office/powerpoint/2010/main" val="3282330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09337" y="1107625"/>
            <a:ext cx="4319337" cy="575037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Obviously, the introduction of any work of art into a given space changes it. Encountered in an environment where the viewer expects to see works of art—in a museum or gallery—the work might surprise or, even, cause us to reevaluate the space itself. But in other kinds of space—in the streets or landscape—to suddenly encounter a work of art can be transformative, causing us to rethink just what our expectations for art might be.</a:t>
            </a: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85800" y="180761"/>
            <a:ext cx="7772400" cy="1125985"/>
          </a:xfrm>
        </p:spPr>
        <p:txBody>
          <a:bodyPr/>
          <a:lstStyle/>
          <a:p>
            <a:r>
              <a:rPr lang="en-US" dirty="0"/>
              <a:t>Installations</a:t>
            </a:r>
          </a:p>
        </p:txBody>
      </p:sp>
      <p:pic>
        <p:nvPicPr>
          <p:cNvPr id="4" name="Picture 3">
            <a:extLst>
              <a:ext uri="{FF2B5EF4-FFF2-40B4-BE49-F238E27FC236}">
                <a16:creationId xmlns:a16="http://schemas.microsoft.com/office/drawing/2014/main" id="{BDB75A7D-9AC8-1D44-A665-8DFF7AC385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9306" y="2342147"/>
            <a:ext cx="3702024" cy="2646947"/>
          </a:xfrm>
          <a:prstGeom prst="rect">
            <a:avLst/>
          </a:prstGeom>
        </p:spPr>
      </p:pic>
      <p:sp>
        <p:nvSpPr>
          <p:cNvPr id="5" name="Rectangle 4">
            <a:extLst>
              <a:ext uri="{FF2B5EF4-FFF2-40B4-BE49-F238E27FC236}">
                <a16:creationId xmlns:a16="http://schemas.microsoft.com/office/drawing/2014/main" id="{9675C8AD-941A-F448-9365-76CE2F76610A}"/>
              </a:ext>
            </a:extLst>
          </p:cNvPr>
          <p:cNvSpPr/>
          <p:nvPr/>
        </p:nvSpPr>
        <p:spPr>
          <a:xfrm>
            <a:off x="4989096" y="5100466"/>
            <a:ext cx="3702024" cy="646331"/>
          </a:xfrm>
          <a:prstGeom prst="rect">
            <a:avLst/>
          </a:prstGeom>
        </p:spPr>
        <p:txBody>
          <a:bodyPr wrap="square">
            <a:spAutoFit/>
          </a:bodyPr>
          <a:lstStyle/>
          <a:p>
            <a:r>
              <a:rPr lang="en-US" dirty="0"/>
              <a:t>Stainless steel, 33 × 66 × 42 ft. Millennium Park, Chicago.</a:t>
            </a:r>
          </a:p>
        </p:txBody>
      </p:sp>
    </p:spTree>
    <p:extLst>
      <p:ext uri="{BB962C8B-B14F-4D97-AF65-F5344CB8AC3E}">
        <p14:creationId xmlns:p14="http://schemas.microsoft.com/office/powerpoint/2010/main" val="306429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709378"/>
            <a:ext cx="8094300" cy="830997"/>
          </a:xfrm>
          <a:prstGeom prst="rect">
            <a:avLst/>
          </a:prstGeom>
          <a:noFill/>
        </p:spPr>
        <p:txBody>
          <a:bodyPr wrap="square" rtlCol="0">
            <a:spAutoFit/>
          </a:bodyPr>
          <a:lstStyle/>
          <a:p>
            <a:pPr algn="ctr"/>
            <a:r>
              <a:rPr lang="en-US" sz="2400" b="1" dirty="0">
                <a:solidFill>
                  <a:schemeClr val="bg1"/>
                </a:solidFill>
              </a:rPr>
              <a:t>Ant Farm, </a:t>
            </a:r>
            <a:r>
              <a:rPr lang="en-US" sz="2400" b="1" i="1" dirty="0">
                <a:solidFill>
                  <a:schemeClr val="bg1"/>
                </a:solidFill>
                <a:latin typeface="Times"/>
                <a:cs typeface="Times"/>
              </a:rPr>
              <a:t>Cadillac Ranch</a:t>
            </a:r>
            <a:r>
              <a:rPr lang="en-US" sz="2400" b="1" dirty="0">
                <a:solidFill>
                  <a:schemeClr val="bg1"/>
                </a:solidFill>
              </a:rPr>
              <a:t>, Amarillo, Texas 1974</a:t>
            </a:r>
          </a:p>
          <a:p>
            <a:pPr algn="ctr"/>
            <a:r>
              <a:rPr lang="en-US" sz="2400" b="1" dirty="0">
                <a:solidFill>
                  <a:schemeClr val="bg1"/>
                </a:solidFill>
              </a:rPr>
              <a:t>Installation commissioned by Stanley Marsh 3</a:t>
            </a:r>
            <a:endParaRPr lang="en-US" sz="2400" dirty="0">
              <a:solidFill>
                <a:schemeClr val="bg1"/>
              </a:solidFill>
            </a:endParaRPr>
          </a:p>
        </p:txBody>
      </p:sp>
      <p:pic>
        <p:nvPicPr>
          <p:cNvPr id="4" name="Picture 3">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376" y="618067"/>
            <a:ext cx="7089592" cy="4726395"/>
          </a:xfrm>
          <a:prstGeom prst="rect">
            <a:avLst/>
          </a:prstGeom>
        </p:spPr>
      </p:pic>
      <p:sp>
        <p:nvSpPr>
          <p:cNvPr id="6" name="TextBox 5"/>
          <p:cNvSpPr txBox="1"/>
          <p:nvPr/>
        </p:nvSpPr>
        <p:spPr>
          <a:xfrm>
            <a:off x="7839968" y="3162305"/>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47974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6D5CEF-A658-C345-BDD1-D226F77ABBD1}"/>
              </a:ext>
            </a:extLst>
          </p:cNvPr>
          <p:cNvSpPr/>
          <p:nvPr/>
        </p:nvSpPr>
        <p:spPr>
          <a:xfrm>
            <a:off x="910389" y="1306746"/>
            <a:ext cx="7772399" cy="5262979"/>
          </a:xfrm>
          <a:prstGeom prst="rect">
            <a:avLst/>
          </a:prstGeom>
        </p:spPr>
        <p:txBody>
          <a:bodyPr wrap="square">
            <a:spAutoFit/>
          </a:bodyPr>
          <a:lstStyle/>
          <a:p>
            <a:r>
              <a:rPr lang="en-US" sz="2400" dirty="0"/>
              <a:t>The larger a work, the more our visual experience of it depends on multiple points of view. Since the late 1960s, one of the focuses of modern sculpture has been the creation of large-scale out-of-doors environments, generally referred to as earthworks. Robert Smithson’s </a:t>
            </a:r>
            <a:r>
              <a:rPr lang="en-US" sz="2400" i="1" dirty="0"/>
              <a:t>Spiral Jetty</a:t>
            </a:r>
            <a:r>
              <a:rPr lang="en-US" sz="2400" dirty="0"/>
              <a:t> is a classic example of the medium. Stretching into the Great Salt Lake at a point near the Golden Spike monument, which marks the spot where the rails of the first transcontinental railroad were joined, </a:t>
            </a:r>
            <a:r>
              <a:rPr lang="en-US" sz="2400" i="1" dirty="0"/>
              <a:t>Spiral Jetty</a:t>
            </a:r>
            <a:r>
              <a:rPr lang="en-US" sz="2400" dirty="0"/>
              <a:t> literally </a:t>
            </a:r>
            <a:r>
              <a:rPr lang="en-US" sz="2400" i="1" dirty="0"/>
              <a:t>is</a:t>
            </a:r>
            <a:r>
              <a:rPr lang="en-US" sz="2400" dirty="0"/>
              <a:t> landscape. Made of mud, salt crystals, rocks, and water, it is a record of the geological history of the place. But it is landscape that has been created by man. The spiral form makes this clear. The spiral is one of the most widespread of all ornamental and symbolic designs on earth.</a:t>
            </a:r>
          </a:p>
        </p:txBody>
      </p:sp>
      <p:sp>
        <p:nvSpPr>
          <p:cNvPr id="13" name="Title 1">
            <a:extLst>
              <a:ext uri="{FF2B5EF4-FFF2-40B4-BE49-F238E27FC236}">
                <a16:creationId xmlns:a16="http://schemas.microsoft.com/office/drawing/2014/main" id="{324F58A0-250E-5B40-AAEC-4A53CC5853DC}"/>
              </a:ext>
            </a:extLst>
          </p:cNvPr>
          <p:cNvSpPr>
            <a:spLocks noGrp="1"/>
          </p:cNvSpPr>
          <p:nvPr>
            <p:ph type="ctrTitle"/>
          </p:nvPr>
        </p:nvSpPr>
        <p:spPr>
          <a:xfrm>
            <a:off x="685800" y="180761"/>
            <a:ext cx="7772400" cy="1125985"/>
          </a:xfrm>
        </p:spPr>
        <p:txBody>
          <a:bodyPr/>
          <a:lstStyle/>
          <a:p>
            <a:r>
              <a:rPr lang="en-US" dirty="0"/>
              <a:t>Earthworks</a:t>
            </a:r>
          </a:p>
        </p:txBody>
      </p:sp>
    </p:spTree>
    <p:extLst>
      <p:ext uri="{BB962C8B-B14F-4D97-AF65-F5344CB8AC3E}">
        <p14:creationId xmlns:p14="http://schemas.microsoft.com/office/powerpoint/2010/main" val="104417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632011" y="1050259"/>
            <a:ext cx="7772400" cy="47574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In Egyptian culture, it designated the motion of cosmic forms and the relationship between unity and multiplicity, in a manner similar to the Chinese yin and yang. The spiral is, furthermore, found in three main natural forms: expanding like a nebula, contracting like a whirlpool, or ossified like a snail’s shell. Smithson’s work suggests the way in which these contradictory forces are simultaneously at work in the universe. Thus the </a:t>
            </a:r>
            <a:r>
              <a:rPr lang="en-US" sz="2400" i="1" dirty="0">
                <a:solidFill>
                  <a:schemeClr val="tx1"/>
                </a:solidFill>
              </a:rPr>
              <a:t>Jetty</a:t>
            </a:r>
            <a:r>
              <a:rPr lang="en-US" sz="2400" dirty="0">
                <a:solidFill>
                  <a:schemeClr val="tx1"/>
                </a:solidFill>
              </a:rPr>
              <a:t> gives form to the feelings of contradiction he felt as a contemporary inhabitant of his world. Motion and stasis, expansion and contraction, life and death, all are simultaneously suggested by the 1,500-foot coil, the artist’s creation extending into the Great Salt Lake, America’s Dead Sea</a:t>
            </a:r>
          </a:p>
          <a:p>
            <a:pPr algn="l"/>
            <a:endParaRPr lang="en-US" sz="2400" dirty="0">
              <a:solidFill>
                <a:schemeClr val="tx1"/>
              </a:solidFill>
            </a:endParaRP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Installation</a:t>
            </a:r>
          </a:p>
        </p:txBody>
      </p:sp>
    </p:spTree>
    <p:extLst>
      <p:ext uri="{BB962C8B-B14F-4D97-AF65-F5344CB8AC3E}">
        <p14:creationId xmlns:p14="http://schemas.microsoft.com/office/powerpoint/2010/main" val="627971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24618" y="873298"/>
            <a:ext cx="3962452" cy="47574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a:solidFill>
                <a:schemeClr val="tx1"/>
              </a:solidFill>
            </a:endParaRPr>
          </a:p>
        </p:txBody>
      </p:sp>
      <p:sp>
        <p:nvSpPr>
          <p:cNvPr id="12" name="Title 1">
            <a:extLst>
              <a:ext uri="{FF2B5EF4-FFF2-40B4-BE49-F238E27FC236}">
                <a16:creationId xmlns:a16="http://schemas.microsoft.com/office/drawing/2014/main" id="{BA8A980F-8B07-AF46-9427-90E2D0085C2A}"/>
              </a:ext>
            </a:extLst>
          </p:cNvPr>
          <p:cNvSpPr>
            <a:spLocks noGrp="1"/>
          </p:cNvSpPr>
          <p:nvPr>
            <p:ph type="ctrTitle"/>
          </p:nvPr>
        </p:nvSpPr>
        <p:spPr>
          <a:xfrm>
            <a:off x="632011" y="-91955"/>
            <a:ext cx="7772400" cy="1125985"/>
          </a:xfrm>
        </p:spPr>
        <p:txBody>
          <a:bodyPr/>
          <a:lstStyle/>
          <a:p>
            <a:r>
              <a:rPr lang="en-US" dirty="0"/>
              <a:t>Installation</a:t>
            </a:r>
          </a:p>
        </p:txBody>
      </p:sp>
      <p:pic>
        <p:nvPicPr>
          <p:cNvPr id="6" name="Picture 5">
            <a:hlinkClick r:id="rId2"/>
            <a:extLst>
              <a:ext uri="{FF2B5EF4-FFF2-40B4-BE49-F238E27FC236}">
                <a16:creationId xmlns:a16="http://schemas.microsoft.com/office/drawing/2014/main" id="{866A635C-3E6C-3C4C-A40F-E69A9CD8CBB5}"/>
              </a:ext>
            </a:extLst>
          </p:cNvPr>
          <p:cNvPicPr>
            <a:picLocks noChangeAspect="1"/>
          </p:cNvPicPr>
          <p:nvPr/>
        </p:nvPicPr>
        <p:blipFill>
          <a:blip r:embed="rId3"/>
          <a:stretch>
            <a:fillRect/>
          </a:stretch>
        </p:blipFill>
        <p:spPr>
          <a:xfrm>
            <a:off x="1105627" y="969445"/>
            <a:ext cx="6945587" cy="5015257"/>
          </a:xfrm>
          <a:prstGeom prst="rect">
            <a:avLst/>
          </a:prstGeom>
        </p:spPr>
      </p:pic>
      <p:sp>
        <p:nvSpPr>
          <p:cNvPr id="2" name="TextBox 1">
            <a:extLst>
              <a:ext uri="{FF2B5EF4-FFF2-40B4-BE49-F238E27FC236}">
                <a16:creationId xmlns:a16="http://schemas.microsoft.com/office/drawing/2014/main" id="{35A87255-2F2B-8E48-9B13-531E49DFFEF8}"/>
              </a:ext>
            </a:extLst>
          </p:cNvPr>
          <p:cNvSpPr txBox="1"/>
          <p:nvPr/>
        </p:nvSpPr>
        <p:spPr>
          <a:xfrm>
            <a:off x="975336" y="6100560"/>
            <a:ext cx="6398877" cy="400110"/>
          </a:xfrm>
          <a:prstGeom prst="rect">
            <a:avLst/>
          </a:prstGeom>
          <a:noFill/>
        </p:spPr>
        <p:txBody>
          <a:bodyPr wrap="square" rtlCol="0">
            <a:spAutoFit/>
          </a:bodyPr>
          <a:lstStyle/>
          <a:p>
            <a:r>
              <a:rPr lang="en-US" sz="2000" dirty="0"/>
              <a:t>Robert Smithson, </a:t>
            </a:r>
            <a:r>
              <a:rPr lang="en-US" sz="2000" i="1" dirty="0"/>
              <a:t>Spiral Jetty</a:t>
            </a:r>
            <a:r>
              <a:rPr lang="en-US" sz="2000" dirty="0"/>
              <a:t>, April 1970</a:t>
            </a:r>
          </a:p>
        </p:txBody>
      </p:sp>
    </p:spTree>
    <p:extLst>
      <p:ext uri="{BB962C8B-B14F-4D97-AF65-F5344CB8AC3E}">
        <p14:creationId xmlns:p14="http://schemas.microsoft.com/office/powerpoint/2010/main" val="1392337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4429" y="5135486"/>
            <a:ext cx="8094300" cy="830997"/>
          </a:xfrm>
          <a:prstGeom prst="rect">
            <a:avLst/>
          </a:prstGeom>
          <a:noFill/>
        </p:spPr>
        <p:txBody>
          <a:bodyPr wrap="square" rtlCol="0">
            <a:spAutoFit/>
          </a:bodyPr>
          <a:lstStyle/>
          <a:p>
            <a:pPr algn="ctr"/>
            <a:r>
              <a:rPr lang="en-US" sz="2400" b="1" dirty="0"/>
              <a:t>Robert Smithson, </a:t>
            </a:r>
            <a:r>
              <a:rPr lang="en-US" sz="2400" b="1" i="1" dirty="0">
                <a:latin typeface="Times"/>
                <a:cs typeface="Times"/>
              </a:rPr>
              <a:t>Amarillo Ramp</a:t>
            </a:r>
            <a:r>
              <a:rPr lang="en-US" sz="2400" b="1" dirty="0"/>
              <a:t>, Amarillo, Texas 1973</a:t>
            </a:r>
            <a:br>
              <a:rPr lang="en-US" sz="2400" b="1" dirty="0"/>
            </a:br>
            <a:endParaRPr lang="en-US" sz="2400" dirty="0"/>
          </a:p>
        </p:txBody>
      </p:sp>
      <p:sp>
        <p:nvSpPr>
          <p:cNvPr id="6" name="Rectangle 5"/>
          <p:cNvSpPr/>
          <p:nvPr/>
        </p:nvSpPr>
        <p:spPr>
          <a:xfrm>
            <a:off x="2906388" y="3244334"/>
            <a:ext cx="3331223" cy="369332"/>
          </a:xfrm>
          <a:prstGeom prst="rect">
            <a:avLst/>
          </a:prstGeom>
        </p:spPr>
        <p:txBody>
          <a:bodyPr wrap="none">
            <a:spAutoFit/>
          </a:bodyPr>
          <a:lstStyle/>
          <a:p>
            <a:r>
              <a:rPr lang="en-US" dirty="0" err="1"/>
              <a:t>obert</a:t>
            </a:r>
            <a:r>
              <a:rPr lang="en-US" dirty="0"/>
              <a:t> Smithson, Spiral Jetty, 1970</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2890" y="474135"/>
            <a:ext cx="6757378" cy="4534153"/>
          </a:xfrm>
          <a:prstGeom prst="rect">
            <a:avLst/>
          </a:prstGeom>
        </p:spPr>
      </p:pic>
      <p:sp>
        <p:nvSpPr>
          <p:cNvPr id="7" name="TextBox 6"/>
          <p:cNvSpPr txBox="1"/>
          <p:nvPr/>
        </p:nvSpPr>
        <p:spPr>
          <a:xfrm>
            <a:off x="2790269" y="5781817"/>
            <a:ext cx="3447342" cy="369332"/>
          </a:xfrm>
          <a:prstGeom prst="rect">
            <a:avLst/>
          </a:prstGeom>
          <a:noFill/>
        </p:spPr>
        <p:txBody>
          <a:bodyPr wrap="square" rtlCol="0">
            <a:spAutoFit/>
          </a:bodyPr>
          <a:lstStyle/>
          <a:p>
            <a:pPr algn="ctr"/>
            <a:r>
              <a:rPr lang="en-US" dirty="0"/>
              <a:t>Click on image for video</a:t>
            </a:r>
          </a:p>
        </p:txBody>
      </p:sp>
    </p:spTree>
    <p:extLst>
      <p:ext uri="{BB962C8B-B14F-4D97-AF65-F5344CB8AC3E}">
        <p14:creationId xmlns:p14="http://schemas.microsoft.com/office/powerpoint/2010/main" val="1014290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281EA72-C2FD-FE47-8B1F-CB2A95707F8E}"/>
              </a:ext>
            </a:extLst>
          </p:cNvPr>
          <p:cNvSpPr txBox="1">
            <a:spLocks/>
          </p:cNvSpPr>
          <p:nvPr/>
        </p:nvSpPr>
        <p:spPr>
          <a:xfrm>
            <a:off x="628826" y="777543"/>
            <a:ext cx="7886347" cy="567138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i="1" dirty="0">
                <a:solidFill>
                  <a:schemeClr val="tx1"/>
                </a:solidFill>
              </a:rPr>
              <a:t>Spiral Jetty</a:t>
            </a:r>
            <a:r>
              <a:rPr lang="en-US" sz="2400" dirty="0">
                <a:solidFill>
                  <a:schemeClr val="tx1"/>
                </a:solidFill>
              </a:rPr>
              <a:t> was directly inspired by the Great Serpent Mound, an ancient Native American earthwork in Adams County, Ohio (Fig. 12-28). Built by the Hopewell culture sometime between 600 </a:t>
            </a:r>
            <a:r>
              <a:rPr lang="en-US" sz="2400" dirty="0" err="1">
                <a:solidFill>
                  <a:schemeClr val="tx1"/>
                </a:solidFill>
              </a:rPr>
              <a:t>bce</a:t>
            </a:r>
            <a:r>
              <a:rPr lang="en-US" sz="2400" dirty="0">
                <a:solidFill>
                  <a:schemeClr val="tx1"/>
                </a:solidFill>
              </a:rPr>
              <a:t> and 200 </a:t>
            </a:r>
            <a:r>
              <a:rPr lang="en-US" sz="2400" dirty="0" err="1">
                <a:solidFill>
                  <a:schemeClr val="tx1"/>
                </a:solidFill>
              </a:rPr>
              <a:t>ce</a:t>
            </a:r>
            <a:r>
              <a:rPr lang="en-US" sz="2400" dirty="0">
                <a:solidFill>
                  <a:schemeClr val="tx1"/>
                </a:solidFill>
              </a:rPr>
              <a:t>, it is nearly a quarter of a mile long. And though almost all other Hopewell mounds contain burials, this one does not. Its “head” consists of an oval enclosure that may have served some ceremonial purpose, and its tail is a spiral. The spiral would, in fact, become a favorite decorative form of the later Mississippian cultures. The monumental achievement of Smithson’s </a:t>
            </a:r>
            <a:r>
              <a:rPr lang="en-US" sz="2400" i="1" dirty="0">
                <a:solidFill>
                  <a:schemeClr val="tx1"/>
                </a:solidFill>
              </a:rPr>
              <a:t>Spiral Jetty</a:t>
            </a:r>
            <a:r>
              <a:rPr lang="en-US" sz="2400" dirty="0">
                <a:solidFill>
                  <a:schemeClr val="tx1"/>
                </a:solidFill>
              </a:rPr>
              <a:t>, made with dump trucks and bulldozers, is dwarfed by the extraordinary workmanship and energy that must have gone into the construction of this prehistoric earthwork.</a:t>
            </a:r>
          </a:p>
        </p:txBody>
      </p:sp>
    </p:spTree>
    <p:extLst>
      <p:ext uri="{BB962C8B-B14F-4D97-AF65-F5344CB8AC3E}">
        <p14:creationId xmlns:p14="http://schemas.microsoft.com/office/powerpoint/2010/main" val="641862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927" y="5481150"/>
            <a:ext cx="8334678" cy="830997"/>
          </a:xfrm>
          <a:prstGeom prst="rect">
            <a:avLst/>
          </a:prstGeom>
        </p:spPr>
        <p:txBody>
          <a:bodyPr wrap="square">
            <a:spAutoFit/>
          </a:bodyPr>
          <a:lstStyle/>
          <a:p>
            <a:pPr algn="ctr"/>
            <a:r>
              <a:rPr lang="en-US" sz="2400" dirty="0"/>
              <a:t>Great Serpent Mound, Native American ancient earthwork, Ohio, USA </a:t>
            </a:r>
            <a:r>
              <a:rPr lang="en-US" sz="2400" dirty="0" err="1"/>
              <a:t>cir.</a:t>
            </a:r>
            <a:r>
              <a:rPr lang="en-US" sz="2400" dirty="0"/>
              <a:t> 1070 AD</a:t>
            </a:r>
          </a:p>
        </p:txBody>
      </p:sp>
      <p:pic>
        <p:nvPicPr>
          <p:cNvPr id="3" name="Picture 2">
            <a:hlinkClick r:id="rId2"/>
          </p:cNvPr>
          <p:cNvPicPr>
            <a:picLocks noChangeAspect="1"/>
          </p:cNvPicPr>
          <p:nvPr/>
        </p:nvPicPr>
        <p:blipFill>
          <a:blip r:embed="rId3"/>
          <a:stretch>
            <a:fillRect/>
          </a:stretch>
        </p:blipFill>
        <p:spPr>
          <a:xfrm>
            <a:off x="1079500" y="769718"/>
            <a:ext cx="6985000" cy="4635500"/>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2637988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5810656"/>
            <a:ext cx="8094300" cy="1200328"/>
          </a:xfrm>
          <a:prstGeom prst="rect">
            <a:avLst/>
          </a:prstGeom>
          <a:noFill/>
        </p:spPr>
        <p:txBody>
          <a:bodyPr wrap="square" rtlCol="0">
            <a:spAutoFit/>
          </a:bodyPr>
          <a:lstStyle/>
          <a:p>
            <a:pPr algn="ctr"/>
            <a:r>
              <a:rPr lang="en-US" sz="2400" b="1" dirty="0">
                <a:solidFill>
                  <a:schemeClr val="bg1"/>
                </a:solidFill>
              </a:rPr>
              <a:t>Commissioned by Stanley Marsh 3, </a:t>
            </a:r>
            <a:r>
              <a:rPr lang="en-US" sz="2400" b="1" i="1" dirty="0">
                <a:solidFill>
                  <a:schemeClr val="bg1"/>
                </a:solidFill>
                <a:latin typeface="Times"/>
                <a:cs typeface="Times"/>
              </a:rPr>
              <a:t>Floating </a:t>
            </a:r>
            <a:r>
              <a:rPr lang="en-US" sz="2400" b="1" i="1" dirty="0" err="1">
                <a:solidFill>
                  <a:schemeClr val="bg1"/>
                </a:solidFill>
                <a:latin typeface="Times"/>
                <a:cs typeface="Times"/>
              </a:rPr>
              <a:t>Measa</a:t>
            </a:r>
            <a:r>
              <a:rPr lang="en-US" sz="2400" b="1" dirty="0">
                <a:solidFill>
                  <a:schemeClr val="bg1"/>
                </a:solidFill>
              </a:rPr>
              <a:t>, </a:t>
            </a:r>
          </a:p>
          <a:p>
            <a:pPr algn="ctr"/>
            <a:r>
              <a:rPr lang="en-US" sz="2400" b="1" dirty="0">
                <a:solidFill>
                  <a:schemeClr val="bg1"/>
                </a:solidFill>
              </a:rPr>
              <a:t>Amarillo, Texas 1981</a:t>
            </a:r>
            <a:br>
              <a:rPr lang="en-US" sz="2400" b="1" dirty="0">
                <a:solidFill>
                  <a:schemeClr val="bg1"/>
                </a:solidFill>
              </a:rPr>
            </a:br>
            <a:endParaRPr lang="en-US" sz="2400" dirty="0">
              <a:solidFill>
                <a:schemeClr val="bg1"/>
              </a:solidFill>
            </a:endParaRPr>
          </a:p>
        </p:txBody>
      </p:sp>
      <p:sp>
        <p:nvSpPr>
          <p:cNvPr id="6" name="Rectangle 5"/>
          <p:cNvSpPr/>
          <p:nvPr/>
        </p:nvSpPr>
        <p:spPr>
          <a:xfrm>
            <a:off x="2906388" y="3244334"/>
            <a:ext cx="3331223" cy="369332"/>
          </a:xfrm>
          <a:prstGeom prst="rect">
            <a:avLst/>
          </a:prstGeom>
        </p:spPr>
        <p:txBody>
          <a:bodyPr wrap="none">
            <a:spAutoFit/>
          </a:bodyPr>
          <a:lstStyle/>
          <a:p>
            <a:r>
              <a:rPr lang="en-US" dirty="0" err="1"/>
              <a:t>obert</a:t>
            </a:r>
            <a:r>
              <a:rPr lang="en-US" dirty="0"/>
              <a:t> Smithson, Spiral Jetty, 1970</a:t>
            </a:r>
          </a:p>
        </p:txBody>
      </p:sp>
      <p:pic>
        <p:nvPicPr>
          <p:cNvPr id="2" name="Picture 1">
            <a:hlinkClick r:id="rId2"/>
          </p:cNvPr>
          <p:cNvPicPr>
            <a:picLocks noChangeAspect="1"/>
          </p:cNvPicPr>
          <p:nvPr/>
        </p:nvPicPr>
        <p:blipFill>
          <a:blip r:embed="rId3"/>
          <a:stretch>
            <a:fillRect/>
          </a:stretch>
        </p:blipFill>
        <p:spPr>
          <a:xfrm>
            <a:off x="834328" y="561197"/>
            <a:ext cx="7505700" cy="5003800"/>
          </a:xfrm>
          <a:prstGeom prst="rect">
            <a:avLst/>
          </a:prstGeom>
        </p:spPr>
      </p:pic>
      <p:sp>
        <p:nvSpPr>
          <p:cNvPr id="7" name="TextBox 6"/>
          <p:cNvSpPr txBox="1"/>
          <p:nvPr/>
        </p:nvSpPr>
        <p:spPr>
          <a:xfrm>
            <a:off x="7907700" y="5786973"/>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3684775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a:t>Beth </a:t>
            </a:r>
            <a:r>
              <a:rPr lang="en-US" sz="2400" dirty="0" err="1"/>
              <a:t>Cavener</a:t>
            </a:r>
            <a:r>
              <a:rPr lang="en-US" sz="2400" dirty="0"/>
              <a:t>, clay modeling and ceramic sculpture</a:t>
            </a:r>
          </a:p>
        </p:txBody>
      </p:sp>
      <p:pic>
        <p:nvPicPr>
          <p:cNvPr id="3" name="Picture 2">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207" y="363212"/>
            <a:ext cx="8042176" cy="5361451"/>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2302660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484094" y="244968"/>
            <a:ext cx="4195483" cy="661303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300" dirty="0">
                <a:solidFill>
                  <a:schemeClr val="tx1"/>
                </a:solidFill>
              </a:rPr>
              <a:t>Wood and stone are the two most common carving materials. Both present problems for the artist to solve. Sculptors who work in wood must pay attention to the wood’s grain, since wood is only easily carved in the direction it grew. To work “against the grain” is to risk destroying the block. Sculptors who work in stone must take into account the different characteristics of each type of stone. Sandstone is gritty and coarse, marble soft and crystalline, granite dense and hard. Each must be dealt with differently. </a:t>
            </a:r>
          </a:p>
        </p:txBody>
      </p:sp>
      <p:pic>
        <p:nvPicPr>
          <p:cNvPr id="5" name="Picture 4">
            <a:extLst>
              <a:ext uri="{FF2B5EF4-FFF2-40B4-BE49-F238E27FC236}">
                <a16:creationId xmlns:a16="http://schemas.microsoft.com/office/drawing/2014/main" id="{2F714641-3276-9D4F-BB05-21D0571436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81283" y="430306"/>
            <a:ext cx="3926541" cy="2887427"/>
          </a:xfrm>
          <a:prstGeom prst="rect">
            <a:avLst/>
          </a:prstGeom>
        </p:spPr>
      </p:pic>
      <p:sp>
        <p:nvSpPr>
          <p:cNvPr id="6" name="Rectangle 5">
            <a:extLst>
              <a:ext uri="{FF2B5EF4-FFF2-40B4-BE49-F238E27FC236}">
                <a16:creationId xmlns:a16="http://schemas.microsoft.com/office/drawing/2014/main" id="{188EB051-51BA-9B44-9F53-C080B4513F8D}"/>
              </a:ext>
            </a:extLst>
          </p:cNvPr>
          <p:cNvSpPr/>
          <p:nvPr/>
        </p:nvSpPr>
        <p:spPr>
          <a:xfrm>
            <a:off x="4881283" y="3429000"/>
            <a:ext cx="3989962" cy="1015663"/>
          </a:xfrm>
          <a:prstGeom prst="rect">
            <a:avLst/>
          </a:prstGeom>
        </p:spPr>
        <p:txBody>
          <a:bodyPr wrap="square">
            <a:spAutoFit/>
          </a:bodyPr>
          <a:lstStyle/>
          <a:p>
            <a:r>
              <a:rPr lang="en-US" sz="2000" dirty="0"/>
              <a:t>Assyrian Lamassu carved stone sculptures, palace of king Sargon II at </a:t>
            </a:r>
            <a:r>
              <a:rPr lang="en-US" sz="2000" dirty="0" err="1"/>
              <a:t>Khorsabad</a:t>
            </a:r>
            <a:r>
              <a:rPr lang="en-US" sz="2000" dirty="0"/>
              <a:t>, 713-706 BC. </a:t>
            </a:r>
            <a:endParaRPr lang="en-US" sz="2000" b="1" dirty="0"/>
          </a:p>
        </p:txBody>
      </p:sp>
    </p:spTree>
    <p:extLst>
      <p:ext uri="{BB962C8B-B14F-4D97-AF65-F5344CB8AC3E}">
        <p14:creationId xmlns:p14="http://schemas.microsoft.com/office/powerpoint/2010/main" val="1279731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i="1" dirty="0"/>
              <a:t>Mariposa</a:t>
            </a:r>
            <a:r>
              <a:rPr lang="en-US" sz="2400" dirty="0"/>
              <a:t>, mobile, kinetic art, Alexander Calder 1960</a:t>
            </a:r>
          </a:p>
        </p:txBody>
      </p:sp>
      <p:pic>
        <p:nvPicPr>
          <p:cNvPr id="2" name="Picture 1">
            <a:hlinkClick r:id="rId2"/>
          </p:cNvPr>
          <p:cNvPicPr>
            <a:picLocks noChangeAspect="1"/>
          </p:cNvPicPr>
          <p:nvPr/>
        </p:nvPicPr>
        <p:blipFill>
          <a:blip r:embed="rId3"/>
          <a:stretch>
            <a:fillRect/>
          </a:stretch>
        </p:blipFill>
        <p:spPr>
          <a:xfrm>
            <a:off x="970185" y="381000"/>
            <a:ext cx="7155327" cy="4770218"/>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3578757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596" y="5545722"/>
            <a:ext cx="8606649" cy="830997"/>
          </a:xfrm>
          <a:prstGeom prst="rect">
            <a:avLst/>
          </a:prstGeom>
        </p:spPr>
        <p:txBody>
          <a:bodyPr wrap="square">
            <a:spAutoFit/>
          </a:bodyPr>
          <a:lstStyle/>
          <a:p>
            <a:pPr algn="ctr"/>
            <a:r>
              <a:rPr lang="en-US" sz="2400" i="1" dirty="0"/>
              <a:t>Running Fence, </a:t>
            </a:r>
            <a:r>
              <a:rPr lang="en-US" sz="2400" dirty="0"/>
              <a:t>Christo and Jeanne Claude, Sonoma and Marin Counties, California  1972-76 </a:t>
            </a:r>
          </a:p>
        </p:txBody>
      </p:sp>
      <p:pic>
        <p:nvPicPr>
          <p:cNvPr id="3" name="Picture 2">
            <a:hlinkClick r:id="rId2"/>
          </p:cNvPr>
          <p:cNvPicPr>
            <a:picLocks noChangeAspect="1"/>
          </p:cNvPicPr>
          <p:nvPr/>
        </p:nvPicPr>
        <p:blipFill>
          <a:blip r:embed="rId3"/>
          <a:stretch>
            <a:fillRect/>
          </a:stretch>
        </p:blipFill>
        <p:spPr>
          <a:xfrm>
            <a:off x="405714" y="0"/>
            <a:ext cx="8318173" cy="5521682"/>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2067978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596" y="5847058"/>
            <a:ext cx="8606649" cy="461665"/>
          </a:xfrm>
          <a:prstGeom prst="rect">
            <a:avLst/>
          </a:prstGeom>
        </p:spPr>
        <p:txBody>
          <a:bodyPr wrap="square">
            <a:spAutoFit/>
          </a:bodyPr>
          <a:lstStyle/>
          <a:p>
            <a:pPr algn="ctr"/>
            <a:r>
              <a:rPr lang="en-US" sz="2400" dirty="0"/>
              <a:t>Dragon, by Jeff </a:t>
            </a:r>
            <a:r>
              <a:rPr lang="en-US" sz="2400" dirty="0" err="1"/>
              <a:t>Nishinaka</a:t>
            </a:r>
            <a:r>
              <a:rPr lang="en-US" sz="2400" dirty="0"/>
              <a:t>,  paper sculpture, Angeles 2016 </a:t>
            </a:r>
          </a:p>
        </p:txBody>
      </p:sp>
      <p:pic>
        <p:nvPicPr>
          <p:cNvPr id="5" name="Picture 4">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9494" y="303077"/>
            <a:ext cx="5414042" cy="5408628"/>
          </a:xfrm>
          <a:prstGeom prst="rect">
            <a:avLst/>
          </a:prstGeom>
        </p:spPr>
      </p:pic>
      <p:sp>
        <p:nvSpPr>
          <p:cNvPr id="6" name="Rectangle 5"/>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2689238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596" y="5847058"/>
            <a:ext cx="8606649" cy="461665"/>
          </a:xfrm>
          <a:prstGeom prst="rect">
            <a:avLst/>
          </a:prstGeom>
        </p:spPr>
        <p:txBody>
          <a:bodyPr wrap="square">
            <a:spAutoFit/>
          </a:bodyPr>
          <a:lstStyle/>
          <a:p>
            <a:pPr algn="ctr"/>
            <a:r>
              <a:rPr lang="en-US" sz="2400" i="1" dirty="0"/>
              <a:t>Unity</a:t>
            </a:r>
            <a:r>
              <a:rPr lang="en-US" sz="2400" dirty="0"/>
              <a:t>, Fiber arts installation, Mary Weiss, London</a:t>
            </a:r>
          </a:p>
        </p:txBody>
      </p:sp>
      <p:pic>
        <p:nvPicPr>
          <p:cNvPr id="2" name="Picture 1">
            <a:hlinkClick r:id="rId2"/>
          </p:cNvPr>
          <p:cNvPicPr>
            <a:picLocks noChangeAspect="1"/>
          </p:cNvPicPr>
          <p:nvPr/>
        </p:nvPicPr>
        <p:blipFill>
          <a:blip r:embed="rId3"/>
          <a:stretch>
            <a:fillRect/>
          </a:stretch>
        </p:blipFill>
        <p:spPr>
          <a:xfrm>
            <a:off x="625928" y="381000"/>
            <a:ext cx="7919357" cy="5279571"/>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183267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596" y="5847058"/>
            <a:ext cx="8606649" cy="830997"/>
          </a:xfrm>
          <a:prstGeom prst="rect">
            <a:avLst/>
          </a:prstGeom>
        </p:spPr>
        <p:txBody>
          <a:bodyPr wrap="square">
            <a:spAutoFit/>
          </a:bodyPr>
          <a:lstStyle/>
          <a:p>
            <a:pPr algn="ctr"/>
            <a:r>
              <a:rPr lang="en-US" sz="2400" i="1" dirty="0" err="1"/>
              <a:t>Spoonbridge</a:t>
            </a:r>
            <a:r>
              <a:rPr lang="en-US" sz="2400" i="1" dirty="0"/>
              <a:t> and </a:t>
            </a:r>
            <a:r>
              <a:rPr lang="en-US" sz="2400" i="1" dirty="0" err="1"/>
              <a:t>Charry</a:t>
            </a:r>
            <a:r>
              <a:rPr lang="en-US" sz="2400" dirty="0"/>
              <a:t>, </a:t>
            </a:r>
            <a:r>
              <a:rPr lang="en-US" sz="2400" dirty="0" err="1"/>
              <a:t>Claes</a:t>
            </a:r>
            <a:r>
              <a:rPr lang="en-US" sz="2400" dirty="0"/>
              <a:t> Oldenburg, Pop Art sculpture, Walker Art Center, Minneapolis, Minnesota, 1985</a:t>
            </a:r>
          </a:p>
        </p:txBody>
      </p:sp>
      <p:pic>
        <p:nvPicPr>
          <p:cNvPr id="6" name="Picture 5"/>
          <p:cNvPicPr>
            <a:picLocks noChangeAspect="1"/>
          </p:cNvPicPr>
          <p:nvPr/>
        </p:nvPicPr>
        <p:blipFill>
          <a:blip r:embed="rId2"/>
          <a:stretch>
            <a:fillRect/>
          </a:stretch>
        </p:blipFill>
        <p:spPr>
          <a:xfrm>
            <a:off x="685069" y="393700"/>
            <a:ext cx="7686140" cy="5085663"/>
          </a:xfrm>
          <a:prstGeom prst="rect">
            <a:avLst/>
          </a:prstGeom>
        </p:spPr>
      </p:pic>
    </p:spTree>
    <p:extLst>
      <p:ext uri="{BB962C8B-B14F-4D97-AF65-F5344CB8AC3E}">
        <p14:creationId xmlns:p14="http://schemas.microsoft.com/office/powerpoint/2010/main" val="830436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596" y="5847058"/>
            <a:ext cx="8741555" cy="830997"/>
          </a:xfrm>
          <a:prstGeom prst="rect">
            <a:avLst/>
          </a:prstGeom>
        </p:spPr>
        <p:txBody>
          <a:bodyPr wrap="square">
            <a:spAutoFit/>
          </a:bodyPr>
          <a:lstStyle/>
          <a:p>
            <a:pPr algn="ctr"/>
            <a:r>
              <a:rPr lang="en-US" sz="2400" i="1" dirty="0"/>
              <a:t>Warrior</a:t>
            </a:r>
            <a:r>
              <a:rPr lang="en-US" sz="2400" dirty="0"/>
              <a:t>, Thomas Palmer, Kiowa, Pop Art Assemblage, TV dish and Mercedes,  30 feet tall, Southern Plains Museum, Anadarko, Okla.</a:t>
            </a:r>
          </a:p>
        </p:txBody>
      </p:sp>
      <p:pic>
        <p:nvPicPr>
          <p:cNvPr id="2" name="Picture 1"/>
          <p:cNvPicPr>
            <a:picLocks noChangeAspect="1"/>
          </p:cNvPicPr>
          <p:nvPr/>
        </p:nvPicPr>
        <p:blipFill>
          <a:blip r:embed="rId2"/>
          <a:stretch>
            <a:fillRect/>
          </a:stretch>
        </p:blipFill>
        <p:spPr>
          <a:xfrm>
            <a:off x="2599872" y="407829"/>
            <a:ext cx="3989924" cy="5330371"/>
          </a:xfrm>
          <a:prstGeom prst="rect">
            <a:avLst/>
          </a:prstGeom>
        </p:spPr>
      </p:pic>
    </p:spTree>
    <p:extLst>
      <p:ext uri="{BB962C8B-B14F-4D97-AF65-F5344CB8AC3E}">
        <p14:creationId xmlns:p14="http://schemas.microsoft.com/office/powerpoint/2010/main" val="195030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596" y="5833973"/>
            <a:ext cx="8606649" cy="830997"/>
          </a:xfrm>
          <a:prstGeom prst="rect">
            <a:avLst/>
          </a:prstGeom>
        </p:spPr>
        <p:txBody>
          <a:bodyPr wrap="square">
            <a:spAutoFit/>
          </a:bodyPr>
          <a:lstStyle/>
          <a:p>
            <a:pPr algn="ctr"/>
            <a:r>
              <a:rPr lang="en-US" sz="2400" i="1" dirty="0"/>
              <a:t>Cup of Java</a:t>
            </a:r>
            <a:r>
              <a:rPr lang="en-US" sz="2400" dirty="0"/>
              <a:t>, Dash Danner, Amarillo College East Campus ,</a:t>
            </a:r>
          </a:p>
          <a:p>
            <a:pPr algn="ctr"/>
            <a:r>
              <a:rPr lang="en-US" sz="2400" dirty="0"/>
              <a:t> Pop Art Assemblage 1992</a:t>
            </a:r>
          </a:p>
        </p:txBody>
      </p:sp>
      <p:pic>
        <p:nvPicPr>
          <p:cNvPr id="3" name="Picture 2"/>
          <p:cNvPicPr>
            <a:picLocks noChangeAspect="1"/>
          </p:cNvPicPr>
          <p:nvPr/>
        </p:nvPicPr>
        <p:blipFill>
          <a:blip r:embed="rId2"/>
          <a:stretch>
            <a:fillRect/>
          </a:stretch>
        </p:blipFill>
        <p:spPr>
          <a:xfrm>
            <a:off x="1433285" y="611602"/>
            <a:ext cx="6331857" cy="4999984"/>
          </a:xfrm>
          <a:prstGeom prst="rect">
            <a:avLst/>
          </a:prstGeom>
        </p:spPr>
      </p:pic>
    </p:spTree>
    <p:extLst>
      <p:ext uri="{BB962C8B-B14F-4D97-AF65-F5344CB8AC3E}">
        <p14:creationId xmlns:p14="http://schemas.microsoft.com/office/powerpoint/2010/main" val="1365758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596" y="5847058"/>
            <a:ext cx="8606649" cy="461665"/>
          </a:xfrm>
          <a:prstGeom prst="rect">
            <a:avLst/>
          </a:prstGeom>
        </p:spPr>
        <p:txBody>
          <a:bodyPr wrap="square">
            <a:spAutoFit/>
          </a:bodyPr>
          <a:lstStyle/>
          <a:p>
            <a:pPr algn="ctr"/>
            <a:r>
              <a:rPr lang="en-US" sz="2400" i="1" dirty="0"/>
              <a:t>, </a:t>
            </a:r>
            <a:r>
              <a:rPr lang="en-US" sz="2400" dirty="0"/>
              <a:t>Concept automobile design sculpting</a:t>
            </a:r>
          </a:p>
        </p:txBody>
      </p:sp>
      <p:pic>
        <p:nvPicPr>
          <p:cNvPr id="2" name="Picture 1">
            <a:hlinkClick r:id="rId2"/>
          </p:cNvPr>
          <p:cNvPicPr>
            <a:picLocks noChangeAspect="1"/>
          </p:cNvPicPr>
          <p:nvPr/>
        </p:nvPicPr>
        <p:blipFill>
          <a:blip r:embed="rId3"/>
          <a:stretch>
            <a:fillRect/>
          </a:stretch>
        </p:blipFill>
        <p:spPr>
          <a:xfrm>
            <a:off x="264597" y="711813"/>
            <a:ext cx="8617680" cy="4922142"/>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4239801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596" y="5847058"/>
            <a:ext cx="8606649" cy="461665"/>
          </a:xfrm>
          <a:prstGeom prst="rect">
            <a:avLst/>
          </a:prstGeom>
        </p:spPr>
        <p:txBody>
          <a:bodyPr wrap="square">
            <a:spAutoFit/>
          </a:bodyPr>
          <a:lstStyle/>
          <a:p>
            <a:pPr algn="ctr"/>
            <a:r>
              <a:rPr lang="en-US" sz="2400" dirty="0"/>
              <a:t>Meditative rock stacking</a:t>
            </a:r>
          </a:p>
        </p:txBody>
      </p:sp>
      <p:pic>
        <p:nvPicPr>
          <p:cNvPr id="3" name="Picture 2">
            <a:hlinkClick r:id="rId2"/>
          </p:cNvPr>
          <p:cNvPicPr>
            <a:picLocks noChangeAspect="1"/>
          </p:cNvPicPr>
          <p:nvPr/>
        </p:nvPicPr>
        <p:blipFill>
          <a:blip r:embed="rId3"/>
          <a:stretch>
            <a:fillRect/>
          </a:stretch>
        </p:blipFill>
        <p:spPr>
          <a:xfrm>
            <a:off x="797280" y="505836"/>
            <a:ext cx="7620000" cy="5105400"/>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4288091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596" y="5847058"/>
            <a:ext cx="8606649" cy="461665"/>
          </a:xfrm>
          <a:prstGeom prst="rect">
            <a:avLst/>
          </a:prstGeom>
        </p:spPr>
        <p:txBody>
          <a:bodyPr wrap="square">
            <a:spAutoFit/>
          </a:bodyPr>
          <a:lstStyle/>
          <a:p>
            <a:pPr algn="ctr"/>
            <a:r>
              <a:rPr lang="en-US" sz="2400" dirty="0"/>
              <a:t>Ice sculpting</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9870" y="282259"/>
            <a:ext cx="4484105" cy="5429066"/>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1705961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430306" y="352547"/>
            <a:ext cx="4929485" cy="58062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For Michelangelo, each stone held within it the secret of what it might become as a sculpture. “The best artist,” he wrote, “has no concept which some single marble does not enclose within its mass. . . . Taking away . . . brings out a living figure in alpine and hard stone, which . . . grows the more as the stone is chipped away.” But carving is so difficult that even Michelangelo often failed to realize his concept. In his “</a:t>
            </a:r>
            <a:r>
              <a:rPr lang="en-US" sz="2400" i="1" dirty="0">
                <a:solidFill>
                  <a:schemeClr val="tx1"/>
                </a:solidFill>
              </a:rPr>
              <a:t>Atlas</a:t>
            </a:r>
            <a:r>
              <a:rPr lang="en-US" sz="2400" dirty="0">
                <a:solidFill>
                  <a:schemeClr val="tx1"/>
                </a:solidFill>
              </a:rPr>
              <a:t>” </a:t>
            </a:r>
            <a:r>
              <a:rPr lang="en-US" sz="2400" i="1" dirty="0">
                <a:solidFill>
                  <a:schemeClr val="tx1"/>
                </a:solidFill>
              </a:rPr>
              <a:t>Slave</a:t>
            </a:r>
            <a:r>
              <a:rPr lang="en-US" sz="2400" dirty="0">
                <a:solidFill>
                  <a:schemeClr val="tx1"/>
                </a:solidFill>
              </a:rPr>
              <a:t> he has given up. </a:t>
            </a:r>
          </a:p>
        </p:txBody>
      </p:sp>
      <p:sp>
        <p:nvSpPr>
          <p:cNvPr id="2" name="AutoShape 2">
            <a:extLst>
              <a:ext uri="{FF2B5EF4-FFF2-40B4-BE49-F238E27FC236}">
                <a16:creationId xmlns:a16="http://schemas.microsoft.com/office/drawing/2014/main" id="{FAF052EB-6025-E141-842C-6B5E4A5551D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298CA17B-5B12-DA46-AD9E-7F02FAAD186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85ADEA40-2B27-6545-AA01-BBAF529DAC2F}"/>
              </a:ext>
            </a:extLst>
          </p:cNvPr>
          <p:cNvPicPr>
            <a:picLocks noChangeAspect="1"/>
          </p:cNvPicPr>
          <p:nvPr/>
        </p:nvPicPr>
        <p:blipFill>
          <a:blip r:embed="rId2"/>
          <a:stretch>
            <a:fillRect/>
          </a:stretch>
        </p:blipFill>
        <p:spPr>
          <a:xfrm>
            <a:off x="5359791" y="69166"/>
            <a:ext cx="3778758" cy="6858000"/>
          </a:xfrm>
          <a:prstGeom prst="rect">
            <a:avLst/>
          </a:prstGeom>
        </p:spPr>
      </p:pic>
      <p:sp>
        <p:nvSpPr>
          <p:cNvPr id="9" name="Rectangle 8">
            <a:extLst>
              <a:ext uri="{FF2B5EF4-FFF2-40B4-BE49-F238E27FC236}">
                <a16:creationId xmlns:a16="http://schemas.microsoft.com/office/drawing/2014/main" id="{DC9EBD7D-3AAF-0A44-8D5D-74C865B5004A}"/>
              </a:ext>
            </a:extLst>
          </p:cNvPr>
          <p:cNvSpPr/>
          <p:nvPr/>
        </p:nvSpPr>
        <p:spPr>
          <a:xfrm>
            <a:off x="1272726" y="6126487"/>
            <a:ext cx="3984296" cy="369332"/>
          </a:xfrm>
          <a:prstGeom prst="rect">
            <a:avLst/>
          </a:prstGeom>
        </p:spPr>
        <p:txBody>
          <a:bodyPr wrap="none">
            <a:spAutoFit/>
          </a:bodyPr>
          <a:lstStyle/>
          <a:p>
            <a:r>
              <a:rPr lang="en-US" dirty="0"/>
              <a:t>Michelangelo, </a:t>
            </a:r>
            <a:r>
              <a:rPr lang="en-US" i="1" dirty="0"/>
              <a:t>“Atlas” Slave</a:t>
            </a:r>
            <a:r>
              <a:rPr lang="en-US" dirty="0"/>
              <a:t>, ca. 1513–20</a:t>
            </a:r>
          </a:p>
        </p:txBody>
      </p:sp>
    </p:spTree>
    <p:extLst>
      <p:ext uri="{BB962C8B-B14F-4D97-AF65-F5344CB8AC3E}">
        <p14:creationId xmlns:p14="http://schemas.microsoft.com/office/powerpoint/2010/main" val="1069342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2884"/>
            <a:ext cx="7772400" cy="1470025"/>
          </a:xfrm>
        </p:spPr>
        <p:txBody>
          <a:bodyPr/>
          <a:lstStyle/>
          <a:p>
            <a:r>
              <a:rPr lang="en-US" sz="6000" dirty="0"/>
              <a:t>MAKING ART</a:t>
            </a:r>
            <a:br>
              <a:rPr lang="en-US" dirty="0"/>
            </a:br>
            <a:r>
              <a:rPr lang="en-US" sz="4000" dirty="0"/>
              <a:t>Architecture</a:t>
            </a:r>
          </a:p>
        </p:txBody>
      </p:sp>
      <p:sp>
        <p:nvSpPr>
          <p:cNvPr id="3" name="Subtitle 2"/>
          <p:cNvSpPr>
            <a:spLocks noGrp="1"/>
          </p:cNvSpPr>
          <p:nvPr>
            <p:ph type="subTitle" idx="1"/>
          </p:nvPr>
        </p:nvSpPr>
        <p:spPr>
          <a:xfrm>
            <a:off x="1227221" y="2303540"/>
            <a:ext cx="6400800" cy="1752600"/>
          </a:xfrm>
        </p:spPr>
        <p:txBody>
          <a:bodyPr/>
          <a:lstStyle/>
          <a:p>
            <a:r>
              <a:rPr lang="en-US" dirty="0"/>
              <a:t>ARTS 1301 Art Appreciation</a:t>
            </a:r>
          </a:p>
        </p:txBody>
      </p:sp>
      <p:pic>
        <p:nvPicPr>
          <p:cNvPr id="6" name="Picture 5"/>
          <p:cNvPicPr>
            <a:picLocks noChangeAspect="1"/>
          </p:cNvPicPr>
          <p:nvPr/>
        </p:nvPicPr>
        <p:blipFill>
          <a:blip r:embed="rId2"/>
          <a:stretch>
            <a:fillRect/>
          </a:stretch>
        </p:blipFill>
        <p:spPr>
          <a:xfrm>
            <a:off x="2178500" y="3112168"/>
            <a:ext cx="4511856" cy="3009373"/>
          </a:xfrm>
          <a:prstGeom prst="rect">
            <a:avLst/>
          </a:prstGeom>
        </p:spPr>
      </p:pic>
    </p:spTree>
    <p:extLst>
      <p:ext uri="{BB962C8B-B14F-4D97-AF65-F5344CB8AC3E}">
        <p14:creationId xmlns:p14="http://schemas.microsoft.com/office/powerpoint/2010/main" val="4122368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281EA72-C2FD-FE47-8B1F-CB2A95707F8E}"/>
              </a:ext>
            </a:extLst>
          </p:cNvPr>
          <p:cNvSpPr txBox="1">
            <a:spLocks/>
          </p:cNvSpPr>
          <p:nvPr/>
        </p:nvSpPr>
        <p:spPr>
          <a:xfrm>
            <a:off x="628826" y="777543"/>
            <a:ext cx="7886347" cy="567138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n the early 1980s, the president of France, François Mitterrand, embarked on a program of </a:t>
            </a:r>
            <a:r>
              <a:rPr lang="en-US" sz="2400" i="1" dirty="0">
                <a:solidFill>
                  <a:schemeClr val="tx1"/>
                </a:solidFill>
              </a:rPr>
              <a:t>Grands </a:t>
            </a:r>
            <a:r>
              <a:rPr lang="en-US" sz="2400" i="1" dirty="0" err="1">
                <a:solidFill>
                  <a:schemeClr val="tx1"/>
                </a:solidFill>
              </a:rPr>
              <a:t>Projets</a:t>
            </a:r>
            <a:r>
              <a:rPr lang="en-US" sz="2400" dirty="0">
                <a:solidFill>
                  <a:schemeClr val="tx1"/>
                </a:solidFill>
              </a:rPr>
              <a:t> designed to transform and revitalize the French capital, Paris. Among the most important of these was a plan to expand the Louvre Museum by creating a central entryway, in the middle of the </a:t>
            </a:r>
            <a:r>
              <a:rPr lang="en-US" sz="2400" dirty="0" err="1">
                <a:solidFill>
                  <a:schemeClr val="tx1"/>
                </a:solidFill>
              </a:rPr>
              <a:t>Cour</a:t>
            </a:r>
            <a:r>
              <a:rPr lang="en-US" sz="2400" dirty="0">
                <a:solidFill>
                  <a:schemeClr val="tx1"/>
                </a:solidFill>
              </a:rPr>
              <a:t> Napoléon, the courtyard contained by the Old Louvre palace, to the east, and two later wings, the Richelieu wing to the north, and the Denon wing to the south, the latter completed by Louis XIII in the early seventeenth century but begun by Catherine de Medici in 1550. </a:t>
            </a:r>
          </a:p>
        </p:txBody>
      </p:sp>
    </p:spTree>
    <p:extLst>
      <p:ext uri="{BB962C8B-B14F-4D97-AF65-F5344CB8AC3E}">
        <p14:creationId xmlns:p14="http://schemas.microsoft.com/office/powerpoint/2010/main" val="2039440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281EA72-C2FD-FE47-8B1F-CB2A95707F8E}"/>
              </a:ext>
            </a:extLst>
          </p:cNvPr>
          <p:cNvSpPr txBox="1">
            <a:spLocks/>
          </p:cNvSpPr>
          <p:nvPr/>
        </p:nvSpPr>
        <p:spPr>
          <a:xfrm>
            <a:off x="484448" y="328364"/>
            <a:ext cx="5403006" cy="567138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American architect I. M. Pei was awarded the commission. His plan was simple but elegant. The entire </a:t>
            </a:r>
            <a:r>
              <a:rPr lang="en-US" sz="2400" dirty="0" err="1">
                <a:solidFill>
                  <a:schemeClr val="tx1"/>
                </a:solidFill>
              </a:rPr>
              <a:t>Cour</a:t>
            </a:r>
            <a:r>
              <a:rPr lang="en-US" sz="2400" dirty="0">
                <a:solidFill>
                  <a:schemeClr val="tx1"/>
                </a:solidFill>
              </a:rPr>
              <a:t> Napoléon and the Place du Carrousel to its west were excavated, creating a vast underground visitor’s center with entries on three sides into the collections and surmounted, at the center of the </a:t>
            </a:r>
            <a:r>
              <a:rPr lang="en-US" sz="2400" dirty="0" err="1">
                <a:solidFill>
                  <a:schemeClr val="tx1"/>
                </a:solidFill>
              </a:rPr>
              <a:t>Cour</a:t>
            </a:r>
            <a:r>
              <a:rPr lang="en-US" sz="2400" dirty="0">
                <a:solidFill>
                  <a:schemeClr val="tx1"/>
                </a:solidFill>
              </a:rPr>
              <a:t> Napoléon, by Pei’s today iconic shimmering glass pyramid pyramid is distinctly contemporary, but it adds just one more historical layer to a building that originated in the thirteenth century as a defensive fortress and was subsequently enlarged by major additions that incorporated, in succession, Renaissance, Baroque, and Neoclassical styles.</a:t>
            </a:r>
          </a:p>
        </p:txBody>
      </p:sp>
      <p:pic>
        <p:nvPicPr>
          <p:cNvPr id="2" name="Picture 1">
            <a:extLst>
              <a:ext uri="{FF2B5EF4-FFF2-40B4-BE49-F238E27FC236}">
                <a16:creationId xmlns:a16="http://schemas.microsoft.com/office/drawing/2014/main" id="{B7B8A510-7B45-DA45-B581-ACF495232F68}"/>
              </a:ext>
            </a:extLst>
          </p:cNvPr>
          <p:cNvPicPr>
            <a:picLocks noChangeAspect="1"/>
          </p:cNvPicPr>
          <p:nvPr/>
        </p:nvPicPr>
        <p:blipFill>
          <a:blip r:embed="rId2"/>
          <a:stretch>
            <a:fillRect/>
          </a:stretch>
        </p:blipFill>
        <p:spPr>
          <a:xfrm>
            <a:off x="6051182" y="494708"/>
            <a:ext cx="3092818" cy="4371474"/>
          </a:xfrm>
          <a:prstGeom prst="rect">
            <a:avLst/>
          </a:prstGeom>
        </p:spPr>
      </p:pic>
      <p:sp>
        <p:nvSpPr>
          <p:cNvPr id="3" name="Rectangle 2">
            <a:extLst>
              <a:ext uri="{FF2B5EF4-FFF2-40B4-BE49-F238E27FC236}">
                <a16:creationId xmlns:a16="http://schemas.microsoft.com/office/drawing/2014/main" id="{31DF7266-5448-B243-8C54-8C8E41DD64CA}"/>
              </a:ext>
            </a:extLst>
          </p:cNvPr>
          <p:cNvSpPr/>
          <p:nvPr/>
        </p:nvSpPr>
        <p:spPr>
          <a:xfrm>
            <a:off x="5999748" y="4975685"/>
            <a:ext cx="3450706" cy="1323439"/>
          </a:xfrm>
          <a:prstGeom prst="rect">
            <a:avLst/>
          </a:prstGeom>
        </p:spPr>
        <p:txBody>
          <a:bodyPr wrap="square">
            <a:spAutoFit/>
          </a:bodyPr>
          <a:lstStyle/>
          <a:p>
            <a:r>
              <a:rPr lang="en-US" sz="2000" dirty="0"/>
              <a:t>I. M. Pei, Glass Pyramid, </a:t>
            </a:r>
            <a:r>
              <a:rPr lang="en-US" sz="2000" dirty="0" err="1"/>
              <a:t>Cour</a:t>
            </a:r>
            <a:r>
              <a:rPr lang="en-US" sz="2000" dirty="0"/>
              <a:t> Napoléon, Louvre, Paris, 1983–89; in front of the 17th-century Denon wing of the museum</a:t>
            </a:r>
          </a:p>
        </p:txBody>
      </p:sp>
    </p:spTree>
    <p:extLst>
      <p:ext uri="{BB962C8B-B14F-4D97-AF65-F5344CB8AC3E}">
        <p14:creationId xmlns:p14="http://schemas.microsoft.com/office/powerpoint/2010/main" val="1691177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281EA72-C2FD-FE47-8B1F-CB2A95707F8E}"/>
              </a:ext>
            </a:extLst>
          </p:cNvPr>
          <p:cNvSpPr txBox="1">
            <a:spLocks/>
          </p:cNvSpPr>
          <p:nvPr/>
        </p:nvSpPr>
        <p:spPr>
          <a:xfrm>
            <a:off x="484448" y="328364"/>
            <a:ext cx="8290584" cy="376237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The architecture of the vast majority of early civilizations was designed to imitate natural forms. The significance of the pyramids of Egypt (Fig. 14-2) is the subject of much debate, but their form may well derive from the image of the god Re, who in ancient Egypt was symbolized by the rays of the sun descending to earth. A text in one pyramid reads: “I have trodden these rays as ramps under my feet.” As one approached the mammoth pyramids, covered in limestone to reflect the light of the sun, the eye was carried skyward to Re, the Sun itself, who was, in the desert, the central fact of life.</a:t>
            </a:r>
          </a:p>
        </p:txBody>
      </p:sp>
      <p:sp>
        <p:nvSpPr>
          <p:cNvPr id="3" name="Rectangle 2">
            <a:extLst>
              <a:ext uri="{FF2B5EF4-FFF2-40B4-BE49-F238E27FC236}">
                <a16:creationId xmlns:a16="http://schemas.microsoft.com/office/drawing/2014/main" id="{31DF7266-5448-B243-8C54-8C8E41DD64CA}"/>
              </a:ext>
            </a:extLst>
          </p:cNvPr>
          <p:cNvSpPr/>
          <p:nvPr/>
        </p:nvSpPr>
        <p:spPr>
          <a:xfrm>
            <a:off x="5502443" y="4251158"/>
            <a:ext cx="3450706" cy="2246769"/>
          </a:xfrm>
          <a:prstGeom prst="rect">
            <a:avLst/>
          </a:prstGeom>
        </p:spPr>
        <p:txBody>
          <a:bodyPr wrap="square">
            <a:spAutoFit/>
          </a:bodyPr>
          <a:lstStyle/>
          <a:p>
            <a:r>
              <a:rPr lang="en-US" sz="2000" dirty="0"/>
              <a:t>Pyramids of Menkaure (ca. 2470 </a:t>
            </a:r>
            <a:r>
              <a:rPr lang="en-US" sz="2000" dirty="0" err="1"/>
              <a:t>bce</a:t>
            </a:r>
            <a:r>
              <a:rPr lang="en-US" sz="2000" dirty="0"/>
              <a:t>), Khafre (ca. 2500 </a:t>
            </a:r>
            <a:r>
              <a:rPr lang="en-US" sz="2000" dirty="0" err="1"/>
              <a:t>bce</a:t>
            </a:r>
            <a:r>
              <a:rPr lang="en-US" sz="2000" dirty="0"/>
              <a:t>), and Khufu (ca. 2530 </a:t>
            </a:r>
            <a:r>
              <a:rPr lang="en-US" sz="2000" dirty="0" err="1"/>
              <a:t>bce</a:t>
            </a:r>
            <a:r>
              <a:rPr lang="en-US" sz="2000" dirty="0"/>
              <a:t>)</a:t>
            </a:r>
          </a:p>
          <a:p>
            <a:r>
              <a:rPr lang="en-US" sz="2000" dirty="0"/>
              <a:t>Original height of Pyramid of Khufu 480 ft., length of each side at base 755 ft.</a:t>
            </a:r>
          </a:p>
          <a:p>
            <a:endParaRPr lang="en-US" sz="2000" dirty="0"/>
          </a:p>
        </p:txBody>
      </p:sp>
      <p:pic>
        <p:nvPicPr>
          <p:cNvPr id="4" name="Picture 3">
            <a:extLst>
              <a:ext uri="{FF2B5EF4-FFF2-40B4-BE49-F238E27FC236}">
                <a16:creationId xmlns:a16="http://schemas.microsoft.com/office/drawing/2014/main" id="{0E3D4A3A-78EE-B849-A749-1937E8DF5D5D}"/>
              </a:ext>
            </a:extLst>
          </p:cNvPr>
          <p:cNvPicPr>
            <a:picLocks noChangeAspect="1"/>
          </p:cNvPicPr>
          <p:nvPr/>
        </p:nvPicPr>
        <p:blipFill>
          <a:blip r:embed="rId2"/>
          <a:stretch>
            <a:fillRect/>
          </a:stretch>
        </p:blipFill>
        <p:spPr>
          <a:xfrm>
            <a:off x="484448" y="4251158"/>
            <a:ext cx="4855244" cy="2606842"/>
          </a:xfrm>
          <a:prstGeom prst="rect">
            <a:avLst/>
          </a:prstGeom>
        </p:spPr>
      </p:pic>
    </p:spTree>
    <p:extLst>
      <p:ext uri="{BB962C8B-B14F-4D97-AF65-F5344CB8AC3E}">
        <p14:creationId xmlns:p14="http://schemas.microsoft.com/office/powerpoint/2010/main" val="1690954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81C4B02A-3CC0-384F-AC80-DBEE9590B8C5}"/>
              </a:ext>
            </a:extLst>
          </p:cNvPr>
          <p:cNvSpPr txBox="1">
            <a:spLocks/>
          </p:cNvSpPr>
          <p:nvPr/>
        </p:nvSpPr>
        <p:spPr>
          <a:xfrm>
            <a:off x="324027" y="344406"/>
            <a:ext cx="4087552" cy="5992226"/>
          </a:xfrm>
          <a:prstGeom prst="rect">
            <a:avLst/>
          </a:prstGeom>
          <a:pattFill prst="pct5">
            <a:fgClr>
              <a:schemeClr val="accent1"/>
            </a:fgClr>
            <a:bgClr>
              <a:schemeClr val="bg1"/>
            </a:bgClr>
          </a:patt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The Anasazi cliff dwelling known as Spruce Tree House (Fig. 14-4) at Mesa Verde National Park in southwestern Colorado reflects a </a:t>
            </a:r>
            <a:r>
              <a:rPr lang="en-US" sz="2400" b="1" dirty="0">
                <a:solidFill>
                  <a:schemeClr val="tx1"/>
                </a:solidFill>
              </a:rPr>
              <a:t>similar relation between humans and their environment. </a:t>
            </a:r>
          </a:p>
          <a:p>
            <a:pPr algn="l"/>
            <a:r>
              <a:rPr lang="en-US" sz="2400" dirty="0">
                <a:solidFill>
                  <a:schemeClr val="tx1"/>
                </a:solidFill>
              </a:rPr>
              <a:t>The Anasazi lived in these cliffside caves for hundreds, perhaps thousands, of years. The cave provided security, but to live there was also to be closer to the people’s origin and, therefore, to the source of their strength. </a:t>
            </a:r>
          </a:p>
        </p:txBody>
      </p:sp>
      <p:pic>
        <p:nvPicPr>
          <p:cNvPr id="10" name="Picture 9">
            <a:extLst>
              <a:ext uri="{FF2B5EF4-FFF2-40B4-BE49-F238E27FC236}">
                <a16:creationId xmlns:a16="http://schemas.microsoft.com/office/drawing/2014/main" id="{5F9DDC34-0A2F-384F-A846-B7704A3FCFD5}"/>
              </a:ext>
            </a:extLst>
          </p:cNvPr>
          <p:cNvPicPr>
            <a:picLocks noChangeAspect="1"/>
          </p:cNvPicPr>
          <p:nvPr/>
        </p:nvPicPr>
        <p:blipFill>
          <a:blip r:embed="rId2"/>
          <a:stretch>
            <a:fillRect/>
          </a:stretch>
        </p:blipFill>
        <p:spPr>
          <a:xfrm>
            <a:off x="4668252" y="1953127"/>
            <a:ext cx="4572000" cy="3030682"/>
          </a:xfrm>
          <a:prstGeom prst="rect">
            <a:avLst/>
          </a:prstGeom>
        </p:spPr>
      </p:pic>
      <p:sp>
        <p:nvSpPr>
          <p:cNvPr id="11" name="Rectangle 10">
            <a:extLst>
              <a:ext uri="{FF2B5EF4-FFF2-40B4-BE49-F238E27FC236}">
                <a16:creationId xmlns:a16="http://schemas.microsoft.com/office/drawing/2014/main" id="{EB1DFBAB-CB72-7746-BA3A-FCEACB69E509}"/>
              </a:ext>
            </a:extLst>
          </p:cNvPr>
          <p:cNvSpPr/>
          <p:nvPr/>
        </p:nvSpPr>
        <p:spPr>
          <a:xfrm>
            <a:off x="4572000" y="5191310"/>
            <a:ext cx="4247973" cy="1200329"/>
          </a:xfrm>
          <a:prstGeom prst="rect">
            <a:avLst/>
          </a:prstGeom>
        </p:spPr>
        <p:txBody>
          <a:bodyPr wrap="square">
            <a:spAutoFit/>
          </a:bodyPr>
          <a:lstStyle/>
          <a:p>
            <a:r>
              <a:rPr lang="en-US" dirty="0"/>
              <a:t>Mesa Verde, Spruce Tree House, ca. 1200–1300 </a:t>
            </a:r>
            <a:r>
              <a:rPr lang="en-US" dirty="0" err="1"/>
              <a:t>ce</a:t>
            </a:r>
            <a:r>
              <a:rPr lang="en-US" dirty="0"/>
              <a:t>. Courtyard formed by restoration of the roofs over two underground kivas.</a:t>
            </a:r>
          </a:p>
          <a:p>
            <a:endParaRPr lang="en-US" dirty="0"/>
          </a:p>
        </p:txBody>
      </p:sp>
    </p:spTree>
    <p:extLst>
      <p:ext uri="{BB962C8B-B14F-4D97-AF65-F5344CB8AC3E}">
        <p14:creationId xmlns:p14="http://schemas.microsoft.com/office/powerpoint/2010/main" val="2323089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81C4B02A-3CC0-384F-AC80-DBEE9590B8C5}"/>
              </a:ext>
            </a:extLst>
          </p:cNvPr>
          <p:cNvSpPr txBox="1">
            <a:spLocks/>
          </p:cNvSpPr>
          <p:nvPr/>
        </p:nvSpPr>
        <p:spPr>
          <a:xfrm>
            <a:off x="484447" y="328364"/>
            <a:ext cx="4344227" cy="4933447"/>
          </a:xfrm>
          <a:prstGeom prst="rect">
            <a:avLst/>
          </a:prstGeom>
          <a:pattFill prst="pct5">
            <a:fgClr>
              <a:schemeClr val="accent1"/>
            </a:fgClr>
            <a:bgClr>
              <a:schemeClr val="bg1"/>
            </a:bgClr>
          </a:patt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For unknown reasons, the Anasazi abandoned their cliff dwellings in about 1300 </a:t>
            </a:r>
            <a:r>
              <a:rPr lang="en-US" sz="2400" dirty="0" err="1">
                <a:solidFill>
                  <a:schemeClr val="tx1"/>
                </a:solidFill>
              </a:rPr>
              <a:t>ce</a:t>
            </a:r>
            <a:r>
              <a:rPr lang="en-US" sz="2400" dirty="0">
                <a:solidFill>
                  <a:schemeClr val="tx1"/>
                </a:solidFill>
              </a:rPr>
              <a:t>. One possible cause was a severe drought that lasted from 1276 to 1299. It is also possible that disease, a shortened growing season, or war with Apache and Shoshone tribes caused the Anasazi to leave the highland mesas and migrate south into Arizona and New Mexico.</a:t>
            </a:r>
          </a:p>
        </p:txBody>
      </p:sp>
      <p:pic>
        <p:nvPicPr>
          <p:cNvPr id="3" name="Picture 2">
            <a:hlinkClick r:id="rId2"/>
            <a:extLst>
              <a:ext uri="{FF2B5EF4-FFF2-40B4-BE49-F238E27FC236}">
                <a16:creationId xmlns:a16="http://schemas.microsoft.com/office/drawing/2014/main" id="{07880102-C173-6C41-B365-F029389AF8B1}"/>
              </a:ext>
            </a:extLst>
          </p:cNvPr>
          <p:cNvPicPr>
            <a:picLocks noChangeAspect="1"/>
          </p:cNvPicPr>
          <p:nvPr/>
        </p:nvPicPr>
        <p:blipFill>
          <a:blip r:embed="rId3"/>
          <a:stretch>
            <a:fillRect/>
          </a:stretch>
        </p:blipFill>
        <p:spPr>
          <a:xfrm>
            <a:off x="4828674" y="2073141"/>
            <a:ext cx="3615623" cy="2711717"/>
          </a:xfrm>
          <a:prstGeom prst="rect">
            <a:avLst/>
          </a:prstGeom>
        </p:spPr>
      </p:pic>
      <p:sp>
        <p:nvSpPr>
          <p:cNvPr id="4" name="Rectangle 3">
            <a:extLst>
              <a:ext uri="{FF2B5EF4-FFF2-40B4-BE49-F238E27FC236}">
                <a16:creationId xmlns:a16="http://schemas.microsoft.com/office/drawing/2014/main" id="{864F7D92-1A63-7A47-A6D6-AB46BBFD3BD4}"/>
              </a:ext>
            </a:extLst>
          </p:cNvPr>
          <p:cNvSpPr/>
          <p:nvPr/>
        </p:nvSpPr>
        <p:spPr>
          <a:xfrm>
            <a:off x="4745318" y="4989096"/>
            <a:ext cx="4042571" cy="1323439"/>
          </a:xfrm>
          <a:prstGeom prst="rect">
            <a:avLst/>
          </a:prstGeom>
        </p:spPr>
        <p:txBody>
          <a:bodyPr wrap="square">
            <a:spAutoFit/>
          </a:bodyPr>
          <a:lstStyle/>
          <a:p>
            <a:r>
              <a:rPr lang="en-US" sz="2000" i="1" dirty="0">
                <a:latin typeface="Arial"/>
                <a:cs typeface="Arial"/>
              </a:rPr>
              <a:t>Cliff Palace</a:t>
            </a:r>
            <a:r>
              <a:rPr lang="en-US" sz="2000" dirty="0">
                <a:latin typeface="Arial"/>
                <a:cs typeface="Arial"/>
              </a:rPr>
              <a:t>, Mesa Verde ancestral </a:t>
            </a:r>
            <a:r>
              <a:rPr lang="en-US" sz="2000" dirty="0" err="1">
                <a:latin typeface="Arial"/>
                <a:cs typeface="Arial"/>
              </a:rPr>
              <a:t>indians</a:t>
            </a:r>
            <a:r>
              <a:rPr lang="en-US" sz="2000" dirty="0">
                <a:latin typeface="Arial"/>
                <a:cs typeface="Arial"/>
              </a:rPr>
              <a:t> cliff dwelling, Southwest Colorado, USA  </a:t>
            </a:r>
            <a:r>
              <a:rPr lang="en-US" sz="2000" dirty="0" err="1">
                <a:latin typeface="Arial"/>
                <a:cs typeface="Arial"/>
              </a:rPr>
              <a:t>cir</a:t>
            </a:r>
            <a:r>
              <a:rPr lang="en-US" sz="2000" dirty="0">
                <a:latin typeface="Arial"/>
                <a:cs typeface="Arial"/>
              </a:rPr>
              <a:t> 1260 AD</a:t>
            </a:r>
          </a:p>
        </p:txBody>
      </p:sp>
    </p:spTree>
    <p:extLst>
      <p:ext uri="{BB962C8B-B14F-4D97-AF65-F5344CB8AC3E}">
        <p14:creationId xmlns:p14="http://schemas.microsoft.com/office/powerpoint/2010/main" val="3711092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81C4B02A-3CC0-384F-AC80-DBEE9590B8C5}"/>
              </a:ext>
            </a:extLst>
          </p:cNvPr>
          <p:cNvSpPr txBox="1">
            <a:spLocks/>
          </p:cNvSpPr>
          <p:nvPr/>
        </p:nvSpPr>
        <p:spPr>
          <a:xfrm>
            <a:off x="484447" y="328364"/>
            <a:ext cx="4344227" cy="2639425"/>
          </a:xfrm>
          <a:prstGeom prst="rect">
            <a:avLst/>
          </a:prstGeom>
          <a:pattFill prst="pct5">
            <a:fgClr>
              <a:schemeClr val="accent1"/>
            </a:fgClr>
            <a:bgClr>
              <a:schemeClr val="bg1"/>
            </a:bgClr>
          </a:patt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In the face of climate change, architects have been challenged to engage in a different, more environmentally friendly and sustainable, practice—­so-called </a:t>
            </a:r>
            <a:r>
              <a:rPr lang="en-US" sz="2400" dirty="0"/>
              <a:t>green architecture.</a:t>
            </a:r>
            <a:endParaRPr lang="en-US" sz="2400" dirty="0">
              <a:solidFill>
                <a:schemeClr val="tx1"/>
              </a:solidFill>
            </a:endParaRPr>
          </a:p>
        </p:txBody>
      </p:sp>
      <p:sp>
        <p:nvSpPr>
          <p:cNvPr id="4" name="Rectangle 3">
            <a:extLst>
              <a:ext uri="{FF2B5EF4-FFF2-40B4-BE49-F238E27FC236}">
                <a16:creationId xmlns:a16="http://schemas.microsoft.com/office/drawing/2014/main" id="{864F7D92-1A63-7A47-A6D6-AB46BBFD3BD4}"/>
              </a:ext>
            </a:extLst>
          </p:cNvPr>
          <p:cNvSpPr/>
          <p:nvPr/>
        </p:nvSpPr>
        <p:spPr>
          <a:xfrm>
            <a:off x="5186121" y="1957138"/>
            <a:ext cx="4042571" cy="707886"/>
          </a:xfrm>
          <a:prstGeom prst="rect">
            <a:avLst/>
          </a:prstGeom>
        </p:spPr>
        <p:txBody>
          <a:bodyPr wrap="square">
            <a:spAutoFit/>
          </a:bodyPr>
          <a:lstStyle/>
          <a:p>
            <a:r>
              <a:rPr lang="en-US" sz="2000" dirty="0"/>
              <a:t>Obie Bowman, </a:t>
            </a:r>
            <a:r>
              <a:rPr lang="en-US" sz="2000" dirty="0" err="1"/>
              <a:t>Brunsell</a:t>
            </a:r>
            <a:r>
              <a:rPr lang="en-US" sz="2000" dirty="0"/>
              <a:t> Residence, Sea Ranch, California, 1987</a:t>
            </a:r>
          </a:p>
        </p:txBody>
      </p:sp>
      <p:pic>
        <p:nvPicPr>
          <p:cNvPr id="2" name="Picture 1">
            <a:extLst>
              <a:ext uri="{FF2B5EF4-FFF2-40B4-BE49-F238E27FC236}">
                <a16:creationId xmlns:a16="http://schemas.microsoft.com/office/drawing/2014/main" id="{226CA936-6BF0-E145-82D6-5B960C35C707}"/>
              </a:ext>
            </a:extLst>
          </p:cNvPr>
          <p:cNvPicPr>
            <a:picLocks noChangeAspect="1"/>
          </p:cNvPicPr>
          <p:nvPr/>
        </p:nvPicPr>
        <p:blipFill>
          <a:blip r:embed="rId2"/>
          <a:stretch>
            <a:fillRect/>
          </a:stretch>
        </p:blipFill>
        <p:spPr>
          <a:xfrm>
            <a:off x="127000" y="2867895"/>
            <a:ext cx="8890000" cy="3568700"/>
          </a:xfrm>
          <a:prstGeom prst="rect">
            <a:avLst/>
          </a:prstGeom>
        </p:spPr>
      </p:pic>
    </p:spTree>
    <p:extLst>
      <p:ext uri="{BB962C8B-B14F-4D97-AF65-F5344CB8AC3E}">
        <p14:creationId xmlns:p14="http://schemas.microsoft.com/office/powerpoint/2010/main" val="2093737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81C4B02A-3CC0-384F-AC80-DBEE9590B8C5}"/>
              </a:ext>
            </a:extLst>
          </p:cNvPr>
          <p:cNvSpPr txBox="1">
            <a:spLocks/>
          </p:cNvSpPr>
          <p:nvPr/>
        </p:nvSpPr>
        <p:spPr>
          <a:xfrm>
            <a:off x="675360" y="408824"/>
            <a:ext cx="7793279" cy="6040352"/>
          </a:xfrm>
          <a:prstGeom prst="rect">
            <a:avLst/>
          </a:prstGeom>
          <a:pattFill prst="pct5">
            <a:fgClr>
              <a:schemeClr val="accent1"/>
            </a:fgClr>
            <a:bgClr>
              <a:schemeClr val="bg1"/>
            </a:bgClr>
          </a:patt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The basic technological challenge faced by architecture since the earliest times is to construct upright walls and put a roof over the empty space they enclose. Walls may employ one of two basic structural systems: the </a:t>
            </a:r>
            <a:r>
              <a:rPr lang="en-US" sz="2400" dirty="0">
                <a:solidFill>
                  <a:schemeClr val="tx1"/>
                </a:solidFill>
                <a:hlinkClick r:id="rId2">
                  <a:extLst>
                    <a:ext uri="{A12FA001-AC4F-418D-AE19-62706E023703}">
                      <ahyp:hlinkClr xmlns:ahyp="http://schemas.microsoft.com/office/drawing/2018/hyperlinkcolor" val="tx"/>
                    </a:ext>
                  </a:extLst>
                </a:hlinkClick>
              </a:rPr>
              <a:t>shell system</a:t>
            </a:r>
            <a:r>
              <a:rPr lang="en-US" sz="2400" dirty="0">
                <a:solidFill>
                  <a:schemeClr val="tx1"/>
                </a:solidFill>
              </a:rPr>
              <a:t>, in which one basic material provides both the structural support and the outside covering of the building, and the </a:t>
            </a:r>
            <a:r>
              <a:rPr lang="en-US" sz="2400" dirty="0">
                <a:solidFill>
                  <a:schemeClr val="tx1"/>
                </a:solidFill>
                <a:hlinkClick r:id="rId3">
                  <a:extLst>
                    <a:ext uri="{A12FA001-AC4F-418D-AE19-62706E023703}">
                      <ahyp:hlinkClr xmlns:ahyp="http://schemas.microsoft.com/office/drawing/2018/hyperlinkcolor" val="tx"/>
                    </a:ext>
                  </a:extLst>
                </a:hlinkClick>
              </a:rPr>
              <a:t>skeleton-and-skin system</a:t>
            </a:r>
            <a:r>
              <a:rPr lang="en-US" sz="2400" dirty="0">
                <a:solidFill>
                  <a:schemeClr val="tx1"/>
                </a:solidFill>
              </a:rPr>
              <a:t>, which consists of a basic interior frame, the skeleton, that supports the more fragile outer covering, the skin.</a:t>
            </a:r>
          </a:p>
          <a:p>
            <a:pPr algn="l"/>
            <a:r>
              <a:rPr lang="en-US" sz="2400" dirty="0">
                <a:solidFill>
                  <a:schemeClr val="tx1"/>
                </a:solidFill>
              </a:rPr>
              <a:t>In a building that is several stories tall, the walls or frame of the lower floors must also support the weight of the upper floors. The ability of a given building material to support weight is thus a determining factor in how high the building can be. The walls or frame also support the roof. </a:t>
            </a:r>
          </a:p>
        </p:txBody>
      </p:sp>
    </p:spTree>
    <p:extLst>
      <p:ext uri="{BB962C8B-B14F-4D97-AF65-F5344CB8AC3E}">
        <p14:creationId xmlns:p14="http://schemas.microsoft.com/office/powerpoint/2010/main" val="3005725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81C4B02A-3CC0-384F-AC80-DBEE9590B8C5}"/>
              </a:ext>
            </a:extLst>
          </p:cNvPr>
          <p:cNvSpPr txBox="1">
            <a:spLocks/>
          </p:cNvSpPr>
          <p:nvPr/>
        </p:nvSpPr>
        <p:spPr>
          <a:xfrm>
            <a:off x="689811" y="328364"/>
            <a:ext cx="7652083" cy="5013657"/>
          </a:xfrm>
          <a:prstGeom prst="rect">
            <a:avLst/>
          </a:prstGeom>
          <a:pattFill prst="pct5">
            <a:fgClr>
              <a:schemeClr val="accent1"/>
            </a:fgClr>
            <a:bgClr>
              <a:schemeClr val="bg1"/>
            </a:bgClr>
          </a:patt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The span between the elements of the supporting structure—between, for instance, stone walls, columns, or steel beams—is determined by the tensile strength of the roof material. </a:t>
            </a:r>
            <a:r>
              <a:rPr lang="en-US" sz="2400" dirty="0">
                <a:solidFill>
                  <a:schemeClr val="tx1"/>
                </a:solidFill>
                <a:hlinkClick r:id="rId2">
                  <a:extLst>
                    <a:ext uri="{A12FA001-AC4F-418D-AE19-62706E023703}">
                      <ahyp:hlinkClr xmlns:ahyp="http://schemas.microsoft.com/office/drawing/2018/hyperlinkcolor" val="tx"/>
                    </a:ext>
                  </a:extLst>
                </a:hlinkClick>
              </a:rPr>
              <a:t>Tensile strength</a:t>
            </a:r>
            <a:r>
              <a:rPr lang="en-US" sz="2400" dirty="0">
                <a:solidFill>
                  <a:schemeClr val="tx1"/>
                </a:solidFill>
              </a:rPr>
              <a:t> is the ability of a building material to span horizontal distances without support and without buckling in the middle: The greater the tensile strength of a material, the wider its potential span. Almost all technological advances in the history of architecture depend on either the invention of new ways to distribute weight or the discovery of new materials with greater tensile strength. We begin our survey with the most basic technology and move forward to the most advanced.</a:t>
            </a:r>
          </a:p>
        </p:txBody>
      </p:sp>
    </p:spTree>
    <p:extLst>
      <p:ext uri="{BB962C8B-B14F-4D97-AF65-F5344CB8AC3E}">
        <p14:creationId xmlns:p14="http://schemas.microsoft.com/office/powerpoint/2010/main" val="1655436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a:latin typeface="Arial"/>
                <a:cs typeface="Arial"/>
              </a:rPr>
              <a:t>Egyptian temple of Luxor, Egypt </a:t>
            </a:r>
            <a:r>
              <a:rPr lang="en-US" sz="2400" dirty="0" err="1">
                <a:latin typeface="Arial"/>
                <a:cs typeface="Arial"/>
              </a:rPr>
              <a:t>cir.</a:t>
            </a:r>
            <a:r>
              <a:rPr lang="en-US" sz="2400" dirty="0">
                <a:latin typeface="Arial"/>
                <a:cs typeface="Arial"/>
              </a:rPr>
              <a:t> 1400 BC</a:t>
            </a:r>
          </a:p>
        </p:txBody>
      </p:sp>
      <p:pic>
        <p:nvPicPr>
          <p:cNvPr id="3" name="Picture 2">
            <a:hlinkClick r:id="rId2"/>
          </p:cNvPr>
          <p:cNvPicPr>
            <a:picLocks noChangeAspect="1"/>
          </p:cNvPicPr>
          <p:nvPr/>
        </p:nvPicPr>
        <p:blipFill>
          <a:blip r:embed="rId3"/>
          <a:stretch>
            <a:fillRect/>
          </a:stretch>
        </p:blipFill>
        <p:spPr>
          <a:xfrm>
            <a:off x="880534" y="630767"/>
            <a:ext cx="7535333" cy="5113262"/>
          </a:xfrm>
          <a:prstGeom prst="rect">
            <a:avLst/>
          </a:prstGeom>
        </p:spPr>
      </p:pic>
    </p:spTree>
    <p:extLst>
      <p:ext uri="{BB962C8B-B14F-4D97-AF65-F5344CB8AC3E}">
        <p14:creationId xmlns:p14="http://schemas.microsoft.com/office/powerpoint/2010/main" val="2117850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430307" y="352547"/>
            <a:ext cx="4619996" cy="58062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The block of stone resists Michelangelo’s desire to transform it, as if refusing to release the figure it holds enslaved within it. Yet, arguably, the power of Michelangelo’s imagination lies in his willingness to leave the figure unrealized. Atlas, condemned to bearing the weight of the world on his shoulders forever as punishment for challenging the Greek gods, is literally held captive in the stone.</a:t>
            </a:r>
          </a:p>
        </p:txBody>
      </p:sp>
      <p:pic>
        <p:nvPicPr>
          <p:cNvPr id="3" name="Picture 2">
            <a:extLst>
              <a:ext uri="{FF2B5EF4-FFF2-40B4-BE49-F238E27FC236}">
                <a16:creationId xmlns:a16="http://schemas.microsoft.com/office/drawing/2014/main" id="{C6873A50-D9C7-9049-AF47-961063275511}"/>
              </a:ext>
            </a:extLst>
          </p:cNvPr>
          <p:cNvPicPr>
            <a:picLocks noChangeAspect="1"/>
          </p:cNvPicPr>
          <p:nvPr/>
        </p:nvPicPr>
        <p:blipFill>
          <a:blip r:embed="rId2"/>
          <a:stretch>
            <a:fillRect/>
          </a:stretch>
        </p:blipFill>
        <p:spPr>
          <a:xfrm>
            <a:off x="5359791" y="69166"/>
            <a:ext cx="3778758" cy="6858000"/>
          </a:xfrm>
          <a:prstGeom prst="rect">
            <a:avLst/>
          </a:prstGeom>
        </p:spPr>
      </p:pic>
      <p:sp>
        <p:nvSpPr>
          <p:cNvPr id="4" name="Rectangle 3">
            <a:extLst>
              <a:ext uri="{FF2B5EF4-FFF2-40B4-BE49-F238E27FC236}">
                <a16:creationId xmlns:a16="http://schemas.microsoft.com/office/drawing/2014/main" id="{E75DC23E-882C-B246-9490-C687B5976F8D}"/>
              </a:ext>
            </a:extLst>
          </p:cNvPr>
          <p:cNvSpPr/>
          <p:nvPr/>
        </p:nvSpPr>
        <p:spPr>
          <a:xfrm>
            <a:off x="1272726" y="6126487"/>
            <a:ext cx="3984296" cy="369332"/>
          </a:xfrm>
          <a:prstGeom prst="rect">
            <a:avLst/>
          </a:prstGeom>
        </p:spPr>
        <p:txBody>
          <a:bodyPr wrap="none">
            <a:spAutoFit/>
          </a:bodyPr>
          <a:lstStyle/>
          <a:p>
            <a:r>
              <a:rPr lang="en-US" dirty="0"/>
              <a:t>Michelangelo, </a:t>
            </a:r>
            <a:r>
              <a:rPr lang="en-US" i="1" dirty="0"/>
              <a:t>“Atlas” Slave</a:t>
            </a:r>
            <a:r>
              <a:rPr lang="en-US" dirty="0"/>
              <a:t>, ca. 1513–20</a:t>
            </a:r>
          </a:p>
        </p:txBody>
      </p:sp>
    </p:spTree>
    <p:extLst>
      <p:ext uri="{BB962C8B-B14F-4D97-AF65-F5344CB8AC3E}">
        <p14:creationId xmlns:p14="http://schemas.microsoft.com/office/powerpoint/2010/main" val="2417678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i="1" dirty="0">
                <a:latin typeface="Arial"/>
                <a:cs typeface="Arial"/>
              </a:rPr>
              <a:t>Parthenon</a:t>
            </a:r>
            <a:r>
              <a:rPr lang="en-US" sz="2400" dirty="0">
                <a:latin typeface="Arial"/>
                <a:cs typeface="Arial"/>
              </a:rPr>
              <a:t>, Temple of Athena, Athens, Greece </a:t>
            </a:r>
            <a:r>
              <a:rPr lang="en-US" sz="2400" dirty="0" err="1">
                <a:latin typeface="Arial"/>
                <a:cs typeface="Arial"/>
              </a:rPr>
              <a:t>cir.</a:t>
            </a:r>
            <a:r>
              <a:rPr lang="en-US" sz="2400" dirty="0">
                <a:latin typeface="Arial"/>
                <a:cs typeface="Arial"/>
              </a:rPr>
              <a:t> 432 BC</a:t>
            </a:r>
          </a:p>
        </p:txBody>
      </p:sp>
      <p:pic>
        <p:nvPicPr>
          <p:cNvPr id="3" name="Picture 2">
            <a:hlinkClick r:id="rId2"/>
          </p:cNvPr>
          <p:cNvPicPr>
            <a:picLocks noChangeAspect="1"/>
          </p:cNvPicPr>
          <p:nvPr/>
        </p:nvPicPr>
        <p:blipFill>
          <a:blip r:embed="rId3"/>
          <a:stretch>
            <a:fillRect/>
          </a:stretch>
        </p:blipFill>
        <p:spPr>
          <a:xfrm>
            <a:off x="570433" y="336373"/>
            <a:ext cx="8058445" cy="5426020"/>
          </a:xfrm>
          <a:prstGeom prst="rect">
            <a:avLst/>
          </a:prstGeom>
        </p:spPr>
      </p:pic>
    </p:spTree>
    <p:extLst>
      <p:ext uri="{BB962C8B-B14F-4D97-AF65-F5344CB8AC3E}">
        <p14:creationId xmlns:p14="http://schemas.microsoft.com/office/powerpoint/2010/main" val="1401228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i="1" dirty="0">
                <a:latin typeface="Arial"/>
                <a:cs typeface="Arial"/>
              </a:rPr>
              <a:t>Gate of Ishtar</a:t>
            </a:r>
            <a:r>
              <a:rPr lang="en-US" sz="2400" dirty="0">
                <a:latin typeface="Arial"/>
                <a:cs typeface="Arial"/>
              </a:rPr>
              <a:t>, entrance to the ancient city of Babylon, Iraq (</a:t>
            </a:r>
            <a:r>
              <a:rPr lang="en-US" sz="2400" dirty="0" err="1">
                <a:latin typeface="Arial"/>
                <a:cs typeface="Arial"/>
              </a:rPr>
              <a:t>stracture</a:t>
            </a:r>
            <a:r>
              <a:rPr lang="en-US" sz="2400" dirty="0">
                <a:latin typeface="Arial"/>
                <a:cs typeface="Arial"/>
              </a:rPr>
              <a:t> removed to Berlin, Germany) </a:t>
            </a:r>
            <a:r>
              <a:rPr lang="en-US" sz="2400" dirty="0" err="1">
                <a:latin typeface="Arial"/>
                <a:cs typeface="Arial"/>
              </a:rPr>
              <a:t>cir.</a:t>
            </a:r>
            <a:r>
              <a:rPr lang="en-US" sz="2400" dirty="0">
                <a:latin typeface="Arial"/>
                <a:cs typeface="Arial"/>
              </a:rPr>
              <a:t> 432 BC</a:t>
            </a:r>
          </a:p>
        </p:txBody>
      </p:sp>
      <p:pic>
        <p:nvPicPr>
          <p:cNvPr id="2" name="Picture 1"/>
          <p:cNvPicPr>
            <a:picLocks noChangeAspect="1"/>
          </p:cNvPicPr>
          <p:nvPr/>
        </p:nvPicPr>
        <p:blipFill>
          <a:blip r:embed="rId2"/>
          <a:stretch>
            <a:fillRect/>
          </a:stretch>
        </p:blipFill>
        <p:spPr>
          <a:xfrm>
            <a:off x="1049866" y="416005"/>
            <a:ext cx="7398045" cy="5184695"/>
          </a:xfrm>
          <a:prstGeom prst="rect">
            <a:avLst/>
          </a:prstGeom>
        </p:spPr>
      </p:pic>
    </p:spTree>
    <p:extLst>
      <p:ext uri="{BB962C8B-B14F-4D97-AF65-F5344CB8AC3E}">
        <p14:creationId xmlns:p14="http://schemas.microsoft.com/office/powerpoint/2010/main" val="688487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a:latin typeface="Arial"/>
                <a:cs typeface="Arial"/>
              </a:rPr>
              <a:t>Teotihuacan pyramid, central Mexico completed 100 BC</a:t>
            </a:r>
          </a:p>
        </p:txBody>
      </p:sp>
      <p:pic>
        <p:nvPicPr>
          <p:cNvPr id="2" name="Picture 1"/>
          <p:cNvPicPr>
            <a:picLocks noChangeAspect="1"/>
          </p:cNvPicPr>
          <p:nvPr/>
        </p:nvPicPr>
        <p:blipFill>
          <a:blip r:embed="rId2"/>
          <a:stretch>
            <a:fillRect/>
          </a:stretch>
        </p:blipFill>
        <p:spPr>
          <a:xfrm>
            <a:off x="0" y="918633"/>
            <a:ext cx="9144000" cy="4742688"/>
          </a:xfrm>
          <a:prstGeom prst="rect">
            <a:avLst/>
          </a:prstGeom>
        </p:spPr>
      </p:pic>
    </p:spTree>
    <p:extLst>
      <p:ext uri="{BB962C8B-B14F-4D97-AF65-F5344CB8AC3E}">
        <p14:creationId xmlns:p14="http://schemas.microsoft.com/office/powerpoint/2010/main" val="3834137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i="1" dirty="0">
                <a:latin typeface="Arial"/>
                <a:cs typeface="Arial"/>
              </a:rPr>
              <a:t>Roman</a:t>
            </a:r>
            <a:r>
              <a:rPr lang="en-US" sz="2400" dirty="0">
                <a:latin typeface="Arial"/>
                <a:cs typeface="Arial"/>
              </a:rPr>
              <a:t> </a:t>
            </a:r>
            <a:r>
              <a:rPr lang="en-US" sz="2400" dirty="0"/>
              <a:t>Colosseum</a:t>
            </a:r>
            <a:r>
              <a:rPr lang="en-US" sz="2400" dirty="0">
                <a:latin typeface="Arial"/>
                <a:cs typeface="Arial"/>
              </a:rPr>
              <a:t>, Rome, Italy </a:t>
            </a:r>
            <a:r>
              <a:rPr lang="en-US" sz="2400" dirty="0" err="1">
                <a:latin typeface="Arial"/>
                <a:cs typeface="Arial"/>
              </a:rPr>
              <a:t>cir.</a:t>
            </a:r>
            <a:r>
              <a:rPr lang="en-US" sz="2400" dirty="0">
                <a:latin typeface="Arial"/>
                <a:cs typeface="Arial"/>
              </a:rPr>
              <a:t> 80 BC</a:t>
            </a:r>
          </a:p>
        </p:txBody>
      </p:sp>
      <p:pic>
        <p:nvPicPr>
          <p:cNvPr id="2" name="Picture 1">
            <a:hlinkClick r:id="rId2"/>
          </p:cNvPr>
          <p:cNvPicPr>
            <a:picLocks noChangeAspect="1"/>
          </p:cNvPicPr>
          <p:nvPr/>
        </p:nvPicPr>
        <p:blipFill>
          <a:blip r:embed="rId3"/>
          <a:stretch>
            <a:fillRect/>
          </a:stretch>
        </p:blipFill>
        <p:spPr>
          <a:xfrm>
            <a:off x="669005" y="491068"/>
            <a:ext cx="7865396" cy="5246158"/>
          </a:xfrm>
          <a:prstGeom prst="rect">
            <a:avLst/>
          </a:prstGeom>
        </p:spPr>
      </p:pic>
    </p:spTree>
    <p:extLst>
      <p:ext uri="{BB962C8B-B14F-4D97-AF65-F5344CB8AC3E}">
        <p14:creationId xmlns:p14="http://schemas.microsoft.com/office/powerpoint/2010/main" val="2120224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a:latin typeface="Arial"/>
                <a:cs typeface="Arial"/>
              </a:rPr>
              <a:t>Temple of </a:t>
            </a:r>
            <a:r>
              <a:rPr lang="en-US" sz="2400" i="1" dirty="0" err="1">
                <a:latin typeface="Arial"/>
                <a:cs typeface="Arial"/>
              </a:rPr>
              <a:t>Angko</a:t>
            </a:r>
            <a:r>
              <a:rPr lang="en-US" sz="2400" i="1" dirty="0">
                <a:latin typeface="Arial"/>
                <a:cs typeface="Arial"/>
              </a:rPr>
              <a:t> </a:t>
            </a:r>
            <a:r>
              <a:rPr lang="en-US" sz="2400" i="1" dirty="0" err="1">
                <a:latin typeface="Arial"/>
                <a:cs typeface="Arial"/>
              </a:rPr>
              <a:t>Wat</a:t>
            </a:r>
            <a:r>
              <a:rPr lang="en-US" sz="2400" i="1" dirty="0">
                <a:latin typeface="Arial"/>
                <a:cs typeface="Arial"/>
              </a:rPr>
              <a:t>, </a:t>
            </a:r>
            <a:r>
              <a:rPr lang="en-US" sz="2400" dirty="0">
                <a:latin typeface="Arial"/>
                <a:cs typeface="Arial"/>
              </a:rPr>
              <a:t>Cambodia</a:t>
            </a:r>
            <a:r>
              <a:rPr lang="en-US" sz="2400" i="1" dirty="0">
                <a:latin typeface="Arial"/>
                <a:cs typeface="Arial"/>
              </a:rPr>
              <a:t> </a:t>
            </a:r>
            <a:r>
              <a:rPr lang="en-US" sz="2400" dirty="0" err="1">
                <a:latin typeface="Arial"/>
                <a:cs typeface="Arial"/>
              </a:rPr>
              <a:t>cir.</a:t>
            </a:r>
            <a:r>
              <a:rPr lang="en-US" sz="2400" dirty="0">
                <a:latin typeface="Arial"/>
                <a:cs typeface="Arial"/>
              </a:rPr>
              <a:t> 1100 AD</a:t>
            </a:r>
          </a:p>
        </p:txBody>
      </p:sp>
      <p:pic>
        <p:nvPicPr>
          <p:cNvPr id="3" name="Picture 2"/>
          <p:cNvPicPr>
            <a:picLocks noChangeAspect="1"/>
          </p:cNvPicPr>
          <p:nvPr/>
        </p:nvPicPr>
        <p:blipFill>
          <a:blip r:embed="rId2"/>
          <a:stretch>
            <a:fillRect/>
          </a:stretch>
        </p:blipFill>
        <p:spPr>
          <a:xfrm>
            <a:off x="1202267" y="486833"/>
            <a:ext cx="6846712" cy="5135034"/>
          </a:xfrm>
          <a:prstGeom prst="rect">
            <a:avLst/>
          </a:prstGeom>
        </p:spPr>
      </p:pic>
    </p:spTree>
    <p:extLst>
      <p:ext uri="{BB962C8B-B14F-4D97-AF65-F5344CB8AC3E}">
        <p14:creationId xmlns:p14="http://schemas.microsoft.com/office/powerpoint/2010/main" val="9595147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a:latin typeface="Arial"/>
                <a:cs typeface="Arial"/>
              </a:rPr>
              <a:t>Notre Dame Cathedral, Paris, France completed 1260 AD</a:t>
            </a:r>
          </a:p>
        </p:txBody>
      </p:sp>
      <p:pic>
        <p:nvPicPr>
          <p:cNvPr id="2" name="Picture 1">
            <a:hlinkClick r:id="rId2"/>
          </p:cNvPr>
          <p:cNvPicPr>
            <a:picLocks noChangeAspect="1"/>
          </p:cNvPicPr>
          <p:nvPr/>
        </p:nvPicPr>
        <p:blipFill>
          <a:blip r:embed="rId3"/>
          <a:stretch>
            <a:fillRect/>
          </a:stretch>
        </p:blipFill>
        <p:spPr>
          <a:xfrm>
            <a:off x="1079500" y="411458"/>
            <a:ext cx="6985000" cy="5232400"/>
          </a:xfrm>
          <a:prstGeom prst="rect">
            <a:avLst/>
          </a:prstGeom>
        </p:spPr>
      </p:pic>
    </p:spTree>
    <p:extLst>
      <p:ext uri="{BB962C8B-B14F-4D97-AF65-F5344CB8AC3E}">
        <p14:creationId xmlns:p14="http://schemas.microsoft.com/office/powerpoint/2010/main" val="1872306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a:latin typeface="Arial"/>
                <a:cs typeface="Arial"/>
              </a:rPr>
              <a:t>Forbidden City, Beijing, China, completed 1420 AD</a:t>
            </a:r>
          </a:p>
        </p:txBody>
      </p:sp>
      <p:pic>
        <p:nvPicPr>
          <p:cNvPr id="2" name="Picture 1"/>
          <p:cNvPicPr>
            <a:picLocks noChangeAspect="1"/>
          </p:cNvPicPr>
          <p:nvPr/>
        </p:nvPicPr>
        <p:blipFill>
          <a:blip r:embed="rId2"/>
          <a:stretch>
            <a:fillRect/>
          </a:stretch>
        </p:blipFill>
        <p:spPr>
          <a:xfrm>
            <a:off x="0" y="402901"/>
            <a:ext cx="9144000" cy="5325626"/>
          </a:xfrm>
          <a:prstGeom prst="rect">
            <a:avLst/>
          </a:prstGeom>
        </p:spPr>
      </p:pic>
    </p:spTree>
    <p:extLst>
      <p:ext uri="{BB962C8B-B14F-4D97-AF65-F5344CB8AC3E}">
        <p14:creationId xmlns:p14="http://schemas.microsoft.com/office/powerpoint/2010/main" val="360034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i="1" dirty="0">
                <a:latin typeface="Arial"/>
                <a:cs typeface="Arial"/>
              </a:rPr>
              <a:t>Saint </a:t>
            </a:r>
            <a:r>
              <a:rPr lang="en-US" sz="2400" i="1" dirty="0" err="1">
                <a:latin typeface="Arial"/>
                <a:cs typeface="Arial"/>
              </a:rPr>
              <a:t>Basil”s</a:t>
            </a:r>
            <a:r>
              <a:rPr lang="en-US" sz="2400" i="1" dirty="0">
                <a:latin typeface="Arial"/>
                <a:cs typeface="Arial"/>
              </a:rPr>
              <a:t> Cathedral</a:t>
            </a:r>
            <a:r>
              <a:rPr lang="en-US" sz="2400" dirty="0">
                <a:latin typeface="Arial"/>
                <a:cs typeface="Arial"/>
              </a:rPr>
              <a:t>, Moscow, Russia, </a:t>
            </a:r>
          </a:p>
          <a:p>
            <a:pPr algn="ctr"/>
            <a:r>
              <a:rPr lang="en-US" sz="2400" dirty="0">
                <a:latin typeface="Arial"/>
                <a:cs typeface="Arial"/>
              </a:rPr>
              <a:t>completed 1561 AD</a:t>
            </a:r>
          </a:p>
        </p:txBody>
      </p:sp>
      <p:pic>
        <p:nvPicPr>
          <p:cNvPr id="3" name="Picture 2"/>
          <p:cNvPicPr>
            <a:picLocks noChangeAspect="1"/>
          </p:cNvPicPr>
          <p:nvPr/>
        </p:nvPicPr>
        <p:blipFill>
          <a:blip r:embed="rId2"/>
          <a:stretch>
            <a:fillRect/>
          </a:stretch>
        </p:blipFill>
        <p:spPr>
          <a:xfrm>
            <a:off x="982132" y="576622"/>
            <a:ext cx="7247467" cy="5101102"/>
          </a:xfrm>
          <a:prstGeom prst="rect">
            <a:avLst/>
          </a:prstGeom>
        </p:spPr>
      </p:pic>
    </p:spTree>
    <p:extLst>
      <p:ext uri="{BB962C8B-B14F-4D97-AF65-F5344CB8AC3E}">
        <p14:creationId xmlns:p14="http://schemas.microsoft.com/office/powerpoint/2010/main" val="24756449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i="1" dirty="0" err="1">
                <a:latin typeface="Arial"/>
                <a:cs typeface="Arial"/>
              </a:rPr>
              <a:t>Taj</a:t>
            </a:r>
            <a:r>
              <a:rPr lang="en-US" sz="2400" i="1" dirty="0">
                <a:latin typeface="Arial"/>
                <a:cs typeface="Arial"/>
              </a:rPr>
              <a:t> </a:t>
            </a:r>
            <a:r>
              <a:rPr lang="en-US" sz="2400" i="1" dirty="0" err="1">
                <a:latin typeface="Arial"/>
                <a:cs typeface="Arial"/>
              </a:rPr>
              <a:t>Mahal</a:t>
            </a:r>
            <a:r>
              <a:rPr lang="en-US" sz="2400" i="1" dirty="0">
                <a:latin typeface="Arial"/>
                <a:cs typeface="Arial"/>
              </a:rPr>
              <a:t> Mausoleum</a:t>
            </a:r>
            <a:r>
              <a:rPr lang="en-US" sz="2400" dirty="0">
                <a:latin typeface="Arial"/>
                <a:cs typeface="Arial"/>
              </a:rPr>
              <a:t>, India 1648 AD</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516467"/>
            <a:ext cx="7759700" cy="5173133"/>
          </a:xfrm>
          <a:prstGeom prst="rect">
            <a:avLst/>
          </a:prstGeom>
        </p:spPr>
      </p:pic>
    </p:spTree>
    <p:extLst>
      <p:ext uri="{BB962C8B-B14F-4D97-AF65-F5344CB8AC3E}">
        <p14:creationId xmlns:p14="http://schemas.microsoft.com/office/powerpoint/2010/main" val="2133769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a:latin typeface="Arial"/>
                <a:cs typeface="Arial"/>
              </a:rPr>
              <a:t>The palace of Versailles, France completed 1682 AD</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32000"/>
            <a:ext cx="9144000" cy="2775005"/>
          </a:xfrm>
          <a:prstGeom prst="rect">
            <a:avLst/>
          </a:prstGeom>
        </p:spPr>
      </p:pic>
    </p:spTree>
    <p:extLst>
      <p:ext uri="{BB962C8B-B14F-4D97-AF65-F5344CB8AC3E}">
        <p14:creationId xmlns:p14="http://schemas.microsoft.com/office/powerpoint/2010/main" val="962380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DA30F2-559D-4D43-ACCB-E86DFE5224B9}"/>
              </a:ext>
            </a:extLst>
          </p:cNvPr>
          <p:cNvPicPr>
            <a:picLocks noChangeAspect="1"/>
          </p:cNvPicPr>
          <p:nvPr/>
        </p:nvPicPr>
        <p:blipFill>
          <a:blip r:embed="rId2"/>
          <a:stretch>
            <a:fillRect/>
          </a:stretch>
        </p:blipFill>
        <p:spPr>
          <a:xfrm>
            <a:off x="5983816" y="295421"/>
            <a:ext cx="2929769" cy="6267158"/>
          </a:xfrm>
          <a:prstGeom prst="rect">
            <a:avLst/>
          </a:prstGeom>
        </p:spPr>
      </p:pic>
      <p:sp>
        <p:nvSpPr>
          <p:cNvPr id="6" name="Rectangle 5">
            <a:extLst>
              <a:ext uri="{FF2B5EF4-FFF2-40B4-BE49-F238E27FC236}">
                <a16:creationId xmlns:a16="http://schemas.microsoft.com/office/drawing/2014/main" id="{E3C319B3-1E02-554E-B664-7AE999EB62D8}"/>
              </a:ext>
            </a:extLst>
          </p:cNvPr>
          <p:cNvSpPr/>
          <p:nvPr/>
        </p:nvSpPr>
        <p:spPr>
          <a:xfrm>
            <a:off x="1411816" y="5639249"/>
            <a:ext cx="4572000" cy="923330"/>
          </a:xfrm>
          <a:prstGeom prst="rect">
            <a:avLst/>
          </a:prstGeom>
        </p:spPr>
        <p:txBody>
          <a:bodyPr>
            <a:spAutoFit/>
          </a:bodyPr>
          <a:lstStyle/>
          <a:p>
            <a:pPr algn="r"/>
            <a:r>
              <a:rPr lang="en-US" i="1" dirty="0"/>
              <a:t>Menkaure with a Woman</a:t>
            </a:r>
            <a:r>
              <a:rPr lang="en-US" dirty="0"/>
              <a:t>, probably </a:t>
            </a:r>
            <a:r>
              <a:rPr lang="en-US" dirty="0" err="1"/>
              <a:t>Khamerernebty</a:t>
            </a:r>
            <a:r>
              <a:rPr lang="en-US" dirty="0"/>
              <a:t>, from valley temple of Menkaure, Giza, Dynasty 4, ca. 2480 </a:t>
            </a:r>
            <a:r>
              <a:rPr lang="en-US" dirty="0" err="1"/>
              <a:t>bce</a:t>
            </a:r>
            <a:endParaRPr lang="en-US" dirty="0"/>
          </a:p>
        </p:txBody>
      </p:sp>
      <p:sp>
        <p:nvSpPr>
          <p:cNvPr id="7" name="Rectangle 6">
            <a:extLst>
              <a:ext uri="{FF2B5EF4-FFF2-40B4-BE49-F238E27FC236}">
                <a16:creationId xmlns:a16="http://schemas.microsoft.com/office/drawing/2014/main" id="{A79C42E5-6F24-5E4D-9B80-959C09CD9DD5}"/>
              </a:ext>
            </a:extLst>
          </p:cNvPr>
          <p:cNvSpPr/>
          <p:nvPr/>
        </p:nvSpPr>
        <p:spPr>
          <a:xfrm>
            <a:off x="590701" y="295421"/>
            <a:ext cx="5024036" cy="5262979"/>
          </a:xfrm>
          <a:prstGeom prst="rect">
            <a:avLst/>
          </a:prstGeom>
        </p:spPr>
        <p:txBody>
          <a:bodyPr wrap="square">
            <a:spAutoFit/>
          </a:bodyPr>
          <a:lstStyle/>
          <a:p>
            <a:r>
              <a:rPr lang="en-US" sz="2400" dirty="0"/>
              <a:t>Egyptian sculpture was known to the Greeks as early as the seventh century </a:t>
            </a:r>
            <a:r>
              <a:rPr lang="en-US" sz="2400" dirty="0" err="1"/>
              <a:t>bce</a:t>
            </a:r>
            <a:r>
              <a:rPr lang="en-US" sz="2400" dirty="0"/>
              <a:t>, and Greek sculpture is indebted to it, but the Greeks quickly evolved a much more naturalistic style. In other words, compared with the rigidity of the Egyptian figures, this </a:t>
            </a:r>
            <a:r>
              <a:rPr lang="en-US" sz="2400" i="1" dirty="0"/>
              <a:t>Kouros</a:t>
            </a:r>
            <a:r>
              <a:rPr lang="en-US" sz="2400" dirty="0"/>
              <a:t>, or youth is both more at ease and more lifelike. Despite the fact that his feet have been lost, we can see that the weight of his body is on his left leg, allowing his right leg to relax completely. This youth, then, begins to move. </a:t>
            </a:r>
          </a:p>
        </p:txBody>
      </p:sp>
    </p:spTree>
    <p:extLst>
      <p:ext uri="{BB962C8B-B14F-4D97-AF65-F5344CB8AC3E}">
        <p14:creationId xmlns:p14="http://schemas.microsoft.com/office/powerpoint/2010/main" val="36414660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err="1">
                <a:latin typeface="Arial"/>
                <a:cs typeface="Arial"/>
              </a:rPr>
              <a:t>Eiffle</a:t>
            </a:r>
            <a:r>
              <a:rPr lang="en-US" sz="2400" dirty="0">
                <a:latin typeface="Arial"/>
                <a:cs typeface="Arial"/>
              </a:rPr>
              <a:t> Tower, Paris, France completed 1889 AD</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8956" y="157317"/>
            <a:ext cx="3809709" cy="5589029"/>
          </a:xfrm>
          <a:prstGeom prst="rect">
            <a:avLst/>
          </a:prstGeom>
        </p:spPr>
      </p:pic>
    </p:spTree>
    <p:extLst>
      <p:ext uri="{BB962C8B-B14F-4D97-AF65-F5344CB8AC3E}">
        <p14:creationId xmlns:p14="http://schemas.microsoft.com/office/powerpoint/2010/main" val="195029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dirty="0">
                <a:latin typeface="Arial"/>
                <a:cs typeface="Arial"/>
              </a:rPr>
              <a:t>United States Capitol Building, Neoclassic style, </a:t>
            </a:r>
          </a:p>
          <a:p>
            <a:pPr algn="ctr"/>
            <a:r>
              <a:rPr lang="en-US" sz="2400" dirty="0">
                <a:latin typeface="Arial"/>
                <a:cs typeface="Arial"/>
              </a:rPr>
              <a:t>Washing DC, USA 1800 AD</a:t>
            </a:r>
          </a:p>
        </p:txBody>
      </p:sp>
      <p:pic>
        <p:nvPicPr>
          <p:cNvPr id="2" name="Picture 1"/>
          <p:cNvPicPr>
            <a:picLocks noChangeAspect="1"/>
          </p:cNvPicPr>
          <p:nvPr/>
        </p:nvPicPr>
        <p:blipFill>
          <a:blip r:embed="rId2"/>
          <a:stretch>
            <a:fillRect/>
          </a:stretch>
        </p:blipFill>
        <p:spPr>
          <a:xfrm>
            <a:off x="0" y="1054100"/>
            <a:ext cx="9144000" cy="4732734"/>
          </a:xfrm>
          <a:prstGeom prst="rect">
            <a:avLst/>
          </a:prstGeom>
        </p:spPr>
      </p:pic>
    </p:spTree>
    <p:extLst>
      <p:ext uri="{BB962C8B-B14F-4D97-AF65-F5344CB8AC3E}">
        <p14:creationId xmlns:p14="http://schemas.microsoft.com/office/powerpoint/2010/main" val="2314352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err="1">
                <a:latin typeface="Arial"/>
                <a:cs typeface="Arial"/>
              </a:rPr>
              <a:t>Brookland</a:t>
            </a:r>
            <a:r>
              <a:rPr lang="en-US" sz="2400" dirty="0">
                <a:latin typeface="Arial"/>
                <a:cs typeface="Arial"/>
              </a:rPr>
              <a:t> Bridge, New York City, New York, USA 1883 AD</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733" y="732441"/>
            <a:ext cx="7687734" cy="4821693"/>
          </a:xfrm>
          <a:prstGeom prst="rect">
            <a:avLst/>
          </a:prstGeom>
        </p:spPr>
      </p:pic>
    </p:spTree>
    <p:extLst>
      <p:ext uri="{BB962C8B-B14F-4D97-AF65-F5344CB8AC3E}">
        <p14:creationId xmlns:p14="http://schemas.microsoft.com/office/powerpoint/2010/main" val="2868643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dirty="0">
                <a:latin typeface="Arial"/>
                <a:cs typeface="Arial"/>
              </a:rPr>
              <a:t>Chrysler Building, Art Deco style, New York </a:t>
            </a:r>
            <a:r>
              <a:rPr lang="en-US" sz="2400" dirty="0" err="1">
                <a:latin typeface="Arial"/>
                <a:cs typeface="Arial"/>
              </a:rPr>
              <a:t>Ctiy</a:t>
            </a:r>
            <a:r>
              <a:rPr lang="en-US" sz="2400" dirty="0">
                <a:latin typeface="Arial"/>
                <a:cs typeface="Arial"/>
              </a:rPr>
              <a:t>, New York, USA 1930 AD</a:t>
            </a:r>
          </a:p>
        </p:txBody>
      </p:sp>
      <p:pic>
        <p:nvPicPr>
          <p:cNvPr id="3" name="Picture 2">
            <a:hlinkClick r:id="rId2"/>
          </p:cNvPr>
          <p:cNvPicPr>
            <a:picLocks noChangeAspect="1"/>
          </p:cNvPicPr>
          <p:nvPr/>
        </p:nvPicPr>
        <p:blipFill>
          <a:blip r:embed="rId3"/>
          <a:stretch>
            <a:fillRect/>
          </a:stretch>
        </p:blipFill>
        <p:spPr>
          <a:xfrm>
            <a:off x="2827866" y="474133"/>
            <a:ext cx="3476978" cy="5215467"/>
          </a:xfrm>
          <a:prstGeom prst="rect">
            <a:avLst/>
          </a:prstGeom>
        </p:spPr>
      </p:pic>
    </p:spTree>
    <p:extLst>
      <p:ext uri="{BB962C8B-B14F-4D97-AF65-F5344CB8AC3E}">
        <p14:creationId xmlns:p14="http://schemas.microsoft.com/office/powerpoint/2010/main" val="1478965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err="1">
                <a:latin typeface="Arial"/>
                <a:cs typeface="Arial"/>
              </a:rPr>
              <a:t>Goden</a:t>
            </a:r>
            <a:r>
              <a:rPr lang="en-US" sz="2400" dirty="0">
                <a:latin typeface="Arial"/>
                <a:cs typeface="Arial"/>
              </a:rPr>
              <a:t> Gate Bridge, San </a:t>
            </a:r>
            <a:r>
              <a:rPr lang="en-US" sz="2400" dirty="0" err="1">
                <a:latin typeface="Arial"/>
                <a:cs typeface="Arial"/>
              </a:rPr>
              <a:t>Franciso</a:t>
            </a:r>
            <a:r>
              <a:rPr lang="en-US" sz="2400" dirty="0">
                <a:latin typeface="Arial"/>
                <a:cs typeface="Arial"/>
              </a:rPr>
              <a:t>, California, USA 1937 AD</a:t>
            </a:r>
          </a:p>
        </p:txBody>
      </p:sp>
      <p:pic>
        <p:nvPicPr>
          <p:cNvPr id="2" name="Picture 1"/>
          <p:cNvPicPr>
            <a:picLocks noChangeAspect="1"/>
          </p:cNvPicPr>
          <p:nvPr/>
        </p:nvPicPr>
        <p:blipFill>
          <a:blip r:embed="rId2"/>
          <a:stretch>
            <a:fillRect/>
          </a:stretch>
        </p:blipFill>
        <p:spPr>
          <a:xfrm>
            <a:off x="507998" y="232834"/>
            <a:ext cx="8214030" cy="5478758"/>
          </a:xfrm>
          <a:prstGeom prst="rect">
            <a:avLst/>
          </a:prstGeom>
        </p:spPr>
      </p:pic>
    </p:spTree>
    <p:extLst>
      <p:ext uri="{BB962C8B-B14F-4D97-AF65-F5344CB8AC3E}">
        <p14:creationId xmlns:p14="http://schemas.microsoft.com/office/powerpoint/2010/main" val="31735832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i="1" dirty="0">
                <a:latin typeface="Arial"/>
                <a:cs typeface="Arial"/>
              </a:rPr>
              <a:t>Empire State Building</a:t>
            </a:r>
            <a:r>
              <a:rPr lang="en-US" sz="2400" dirty="0">
                <a:latin typeface="Arial"/>
                <a:cs typeface="Arial"/>
              </a:rPr>
              <a:t>, skeleton and skin </a:t>
            </a:r>
            <a:r>
              <a:rPr lang="en-US" sz="2400" dirty="0" err="1">
                <a:latin typeface="Arial"/>
                <a:cs typeface="Arial"/>
              </a:rPr>
              <a:t>architure</a:t>
            </a:r>
            <a:r>
              <a:rPr lang="en-US" sz="2400" dirty="0">
                <a:latin typeface="Arial"/>
                <a:cs typeface="Arial"/>
              </a:rPr>
              <a:t>, Art Deco style, New York </a:t>
            </a:r>
            <a:r>
              <a:rPr lang="en-US" sz="2400" dirty="0" err="1">
                <a:latin typeface="Arial"/>
                <a:cs typeface="Arial"/>
              </a:rPr>
              <a:t>Ctiy</a:t>
            </a:r>
            <a:r>
              <a:rPr lang="en-US" sz="2400" dirty="0">
                <a:latin typeface="Arial"/>
                <a:cs typeface="Arial"/>
              </a:rPr>
              <a:t>, New York, USA 1931 AD</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70766" y="440266"/>
            <a:ext cx="2891308" cy="5215467"/>
          </a:xfrm>
          <a:prstGeom prst="rect">
            <a:avLst/>
          </a:prstGeom>
        </p:spPr>
      </p:pic>
    </p:spTree>
    <p:extLst>
      <p:ext uri="{BB962C8B-B14F-4D97-AF65-F5344CB8AC3E}">
        <p14:creationId xmlns:p14="http://schemas.microsoft.com/office/powerpoint/2010/main" val="42023763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82890"/>
            <a:ext cx="8334678" cy="830997"/>
          </a:xfrm>
          <a:prstGeom prst="rect">
            <a:avLst/>
          </a:prstGeom>
        </p:spPr>
        <p:txBody>
          <a:bodyPr wrap="square">
            <a:spAutoFit/>
          </a:bodyPr>
          <a:lstStyle/>
          <a:p>
            <a:pPr algn="ctr"/>
            <a:r>
              <a:rPr lang="en-US" sz="2400" i="1" dirty="0">
                <a:latin typeface="Arial"/>
                <a:cs typeface="Arial"/>
              </a:rPr>
              <a:t>Falling Water home</a:t>
            </a:r>
            <a:r>
              <a:rPr lang="en-US" sz="2400" dirty="0">
                <a:latin typeface="Arial"/>
                <a:cs typeface="Arial"/>
              </a:rPr>
              <a:t>, by Frank Lloyd Wright, </a:t>
            </a:r>
          </a:p>
          <a:p>
            <a:pPr algn="ctr"/>
            <a:r>
              <a:rPr lang="en-US" sz="2400" dirty="0">
                <a:latin typeface="Arial"/>
                <a:cs typeface="Arial"/>
              </a:rPr>
              <a:t>cantilever extensions, r</a:t>
            </a:r>
            <a:r>
              <a:rPr lang="en-US" sz="2400" dirty="0"/>
              <a:t>ural Pennsylvania</a:t>
            </a:r>
            <a:r>
              <a:rPr lang="en-US" sz="2400" dirty="0">
                <a:latin typeface="Arial"/>
                <a:cs typeface="Arial"/>
              </a:rPr>
              <a:t>, USA 1935</a:t>
            </a:r>
          </a:p>
        </p:txBody>
      </p:sp>
      <p:pic>
        <p:nvPicPr>
          <p:cNvPr id="3" name="Picture 2">
            <a:hlinkClick r:id="rId2"/>
          </p:cNvPr>
          <p:cNvPicPr>
            <a:picLocks noChangeAspect="1"/>
          </p:cNvPicPr>
          <p:nvPr/>
        </p:nvPicPr>
        <p:blipFill>
          <a:blip r:embed="rId3"/>
          <a:stretch>
            <a:fillRect/>
          </a:stretch>
        </p:blipFill>
        <p:spPr>
          <a:xfrm>
            <a:off x="655098" y="419099"/>
            <a:ext cx="7806267" cy="5211098"/>
          </a:xfrm>
          <a:prstGeom prst="rect">
            <a:avLst/>
          </a:prstGeom>
        </p:spPr>
      </p:pic>
    </p:spTree>
    <p:extLst>
      <p:ext uri="{BB962C8B-B14F-4D97-AF65-F5344CB8AC3E}">
        <p14:creationId xmlns:p14="http://schemas.microsoft.com/office/powerpoint/2010/main" val="1310802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i="1" dirty="0">
                <a:latin typeface="Arial"/>
                <a:cs typeface="Arial"/>
              </a:rPr>
              <a:t>Notre Dame du Haut</a:t>
            </a:r>
            <a:r>
              <a:rPr lang="en-US" sz="2400" dirty="0">
                <a:latin typeface="Arial"/>
                <a:cs typeface="Arial"/>
              </a:rPr>
              <a:t>, by Le Corbusier, </a:t>
            </a:r>
          </a:p>
          <a:p>
            <a:pPr algn="ctr"/>
            <a:r>
              <a:rPr lang="en-US" sz="2400" dirty="0" err="1">
                <a:latin typeface="Arial"/>
                <a:cs typeface="Arial"/>
              </a:rPr>
              <a:t>Ronchamp</a:t>
            </a:r>
            <a:r>
              <a:rPr lang="en-US" sz="2400" dirty="0">
                <a:latin typeface="Arial"/>
                <a:cs typeface="Arial"/>
              </a:rPr>
              <a:t>, France1955</a:t>
            </a:r>
          </a:p>
        </p:txBody>
      </p:sp>
      <p:pic>
        <p:nvPicPr>
          <p:cNvPr id="5" name="Picture 4">
            <a:hlinkClick r:id="rId2"/>
          </p:cNvPr>
          <p:cNvPicPr>
            <a:picLocks noChangeAspect="1"/>
          </p:cNvPicPr>
          <p:nvPr/>
        </p:nvPicPr>
        <p:blipFill>
          <a:blip r:embed="rId3"/>
          <a:stretch>
            <a:fillRect/>
          </a:stretch>
        </p:blipFill>
        <p:spPr>
          <a:xfrm>
            <a:off x="778933" y="681566"/>
            <a:ext cx="7620000" cy="4953000"/>
          </a:xfrm>
          <a:prstGeom prst="rect">
            <a:avLst/>
          </a:prstGeom>
        </p:spPr>
      </p:pic>
    </p:spTree>
    <p:extLst>
      <p:ext uri="{BB962C8B-B14F-4D97-AF65-F5344CB8AC3E}">
        <p14:creationId xmlns:p14="http://schemas.microsoft.com/office/powerpoint/2010/main" val="3917398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830997"/>
          </a:xfrm>
          <a:prstGeom prst="rect">
            <a:avLst/>
          </a:prstGeom>
        </p:spPr>
        <p:txBody>
          <a:bodyPr wrap="square">
            <a:spAutoFit/>
          </a:bodyPr>
          <a:lstStyle/>
          <a:p>
            <a:pPr algn="ctr"/>
            <a:r>
              <a:rPr lang="en-US" sz="2400" dirty="0">
                <a:latin typeface="Arial"/>
                <a:cs typeface="Arial"/>
              </a:rPr>
              <a:t>Transamerica </a:t>
            </a:r>
            <a:r>
              <a:rPr lang="en-US" sz="2400" dirty="0" err="1">
                <a:latin typeface="Arial"/>
                <a:cs typeface="Arial"/>
              </a:rPr>
              <a:t>Buildig</a:t>
            </a:r>
            <a:r>
              <a:rPr lang="en-US" sz="2400" dirty="0">
                <a:latin typeface="Arial"/>
                <a:cs typeface="Arial"/>
              </a:rPr>
              <a:t>, skeleton and skin </a:t>
            </a:r>
            <a:r>
              <a:rPr lang="en-US" sz="2400" dirty="0" err="1">
                <a:latin typeface="Arial"/>
                <a:cs typeface="Arial"/>
              </a:rPr>
              <a:t>architure</a:t>
            </a:r>
            <a:r>
              <a:rPr lang="en-US" sz="2400" dirty="0">
                <a:latin typeface="Arial"/>
                <a:cs typeface="Arial"/>
              </a:rPr>
              <a:t>, San Francisco, California, USA 1972</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0433" y="417101"/>
            <a:ext cx="3983567" cy="5311423"/>
          </a:xfrm>
          <a:prstGeom prst="rect">
            <a:avLst/>
          </a:prstGeom>
        </p:spPr>
      </p:pic>
    </p:spTree>
    <p:extLst>
      <p:ext uri="{BB962C8B-B14F-4D97-AF65-F5344CB8AC3E}">
        <p14:creationId xmlns:p14="http://schemas.microsoft.com/office/powerpoint/2010/main" val="4698452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i="1" dirty="0">
                <a:latin typeface="Arial"/>
                <a:cs typeface="Arial"/>
              </a:rPr>
              <a:t>Gateway Arch</a:t>
            </a:r>
            <a:r>
              <a:rPr lang="en-US" sz="2400" dirty="0">
                <a:latin typeface="Arial"/>
                <a:cs typeface="Arial"/>
              </a:rPr>
              <a:t>, Saint Louis, Missouri, USA  1965</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833" y="337753"/>
            <a:ext cx="6904565" cy="5351847"/>
          </a:xfrm>
          <a:prstGeom prst="rect">
            <a:avLst/>
          </a:prstGeom>
        </p:spPr>
      </p:pic>
    </p:spTree>
    <p:extLst>
      <p:ext uri="{BB962C8B-B14F-4D97-AF65-F5344CB8AC3E}">
        <p14:creationId xmlns:p14="http://schemas.microsoft.com/office/powerpoint/2010/main" val="3140600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DA30F2-559D-4D43-ACCB-E86DFE5224B9}"/>
              </a:ext>
            </a:extLst>
          </p:cNvPr>
          <p:cNvPicPr>
            <a:picLocks noChangeAspect="1"/>
          </p:cNvPicPr>
          <p:nvPr/>
        </p:nvPicPr>
        <p:blipFill>
          <a:blip r:embed="rId2"/>
          <a:stretch>
            <a:fillRect/>
          </a:stretch>
        </p:blipFill>
        <p:spPr>
          <a:xfrm>
            <a:off x="5983816" y="295421"/>
            <a:ext cx="2929769" cy="6267158"/>
          </a:xfrm>
          <a:prstGeom prst="rect">
            <a:avLst/>
          </a:prstGeom>
        </p:spPr>
      </p:pic>
      <p:sp>
        <p:nvSpPr>
          <p:cNvPr id="6" name="Rectangle 5">
            <a:extLst>
              <a:ext uri="{FF2B5EF4-FFF2-40B4-BE49-F238E27FC236}">
                <a16:creationId xmlns:a16="http://schemas.microsoft.com/office/drawing/2014/main" id="{E3C319B3-1E02-554E-B664-7AE999EB62D8}"/>
              </a:ext>
            </a:extLst>
          </p:cNvPr>
          <p:cNvSpPr/>
          <p:nvPr/>
        </p:nvSpPr>
        <p:spPr>
          <a:xfrm>
            <a:off x="1411816" y="5639249"/>
            <a:ext cx="4572000" cy="923330"/>
          </a:xfrm>
          <a:prstGeom prst="rect">
            <a:avLst/>
          </a:prstGeom>
        </p:spPr>
        <p:txBody>
          <a:bodyPr>
            <a:spAutoFit/>
          </a:bodyPr>
          <a:lstStyle/>
          <a:p>
            <a:pPr algn="r"/>
            <a:r>
              <a:rPr lang="en-US" i="1" dirty="0"/>
              <a:t>Menkaure with a Woman</a:t>
            </a:r>
            <a:r>
              <a:rPr lang="en-US" dirty="0"/>
              <a:t>, probably </a:t>
            </a:r>
            <a:r>
              <a:rPr lang="en-US" dirty="0" err="1"/>
              <a:t>Khamerernebty</a:t>
            </a:r>
            <a:r>
              <a:rPr lang="en-US" dirty="0"/>
              <a:t>, from valley temple of Menkaure, Giza, Dynasty 4, ca. 2480 </a:t>
            </a:r>
            <a:r>
              <a:rPr lang="en-US" dirty="0" err="1"/>
              <a:t>bce</a:t>
            </a:r>
            <a:endParaRPr lang="en-US" dirty="0"/>
          </a:p>
        </p:txBody>
      </p:sp>
      <p:sp>
        <p:nvSpPr>
          <p:cNvPr id="7" name="Rectangle 6">
            <a:extLst>
              <a:ext uri="{FF2B5EF4-FFF2-40B4-BE49-F238E27FC236}">
                <a16:creationId xmlns:a16="http://schemas.microsoft.com/office/drawing/2014/main" id="{A79C42E5-6F24-5E4D-9B80-959C09CD9DD5}"/>
              </a:ext>
            </a:extLst>
          </p:cNvPr>
          <p:cNvSpPr/>
          <p:nvPr/>
        </p:nvSpPr>
        <p:spPr>
          <a:xfrm>
            <a:off x="344794" y="295421"/>
            <a:ext cx="5382237" cy="5262979"/>
          </a:xfrm>
          <a:prstGeom prst="rect">
            <a:avLst/>
          </a:prstGeom>
        </p:spPr>
        <p:txBody>
          <a:bodyPr wrap="square">
            <a:spAutoFit/>
          </a:bodyPr>
          <a:lstStyle/>
          <a:p>
            <a:r>
              <a:rPr lang="en-US" sz="2400" dirty="0"/>
              <a:t>The sculpture begins to be animated, to portray not just the figure but also its movement. It is as if the stone has begun to come to life. Furthermore, the </a:t>
            </a:r>
            <a:r>
              <a:rPr lang="en-US" sz="2400" i="1" dirty="0"/>
              <a:t>Kouros</a:t>
            </a:r>
            <a:r>
              <a:rPr lang="en-US" sz="2400" dirty="0"/>
              <a:t> is much more anatomically correct than his Egyptian forebear. In fact, by the fifth century </a:t>
            </a:r>
            <a:r>
              <a:rPr lang="en-US" sz="2400" dirty="0" err="1"/>
              <a:t>bce</a:t>
            </a:r>
            <a:r>
              <a:rPr lang="en-US" sz="2400" dirty="0"/>
              <a:t>, the practice of medicine had established itself as a respected field of study in Greece, and anatomical investigations were commonplace. At the time that the </a:t>
            </a:r>
            <a:r>
              <a:rPr lang="en-US" sz="2400" i="1" dirty="0"/>
              <a:t>Kouros</a:t>
            </a:r>
            <a:r>
              <a:rPr lang="en-US" sz="2400" dirty="0"/>
              <a:t> was sculpted, the body was an object of empirical study, and its parts were understood to be unified in a single, flowing harmony.</a:t>
            </a:r>
          </a:p>
        </p:txBody>
      </p:sp>
    </p:spTree>
    <p:extLst>
      <p:ext uri="{BB962C8B-B14F-4D97-AF65-F5344CB8AC3E}">
        <p14:creationId xmlns:p14="http://schemas.microsoft.com/office/powerpoint/2010/main" val="5455750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707886"/>
          </a:xfrm>
          <a:prstGeom prst="rect">
            <a:avLst/>
          </a:prstGeom>
        </p:spPr>
        <p:txBody>
          <a:bodyPr wrap="square">
            <a:spAutoFit/>
          </a:bodyPr>
          <a:lstStyle/>
          <a:p>
            <a:pPr algn="ctr"/>
            <a:r>
              <a:rPr lang="en-US" sz="2000" i="1" dirty="0">
                <a:latin typeface="Arial"/>
                <a:cs typeface="Arial"/>
              </a:rPr>
              <a:t>The Burj Al Arab Hotel</a:t>
            </a:r>
            <a:r>
              <a:rPr lang="en-US" sz="2000" dirty="0">
                <a:latin typeface="Arial"/>
                <a:cs typeface="Arial"/>
              </a:rPr>
              <a:t>, skeleton and skin architecture, </a:t>
            </a:r>
          </a:p>
          <a:p>
            <a:pPr algn="ctr"/>
            <a:r>
              <a:rPr lang="en-US" sz="2000" dirty="0">
                <a:latin typeface="Arial"/>
                <a:cs typeface="Arial"/>
              </a:rPr>
              <a:t>by Tom Wills-Wright, Dubai, United Arab Emirates, 1999 AD</a:t>
            </a:r>
          </a:p>
        </p:txBody>
      </p:sp>
      <p:pic>
        <p:nvPicPr>
          <p:cNvPr id="2" name="Picture 1">
            <a:hlinkClick r:id="rId2"/>
          </p:cNvPr>
          <p:cNvPicPr>
            <a:picLocks noChangeAspect="1"/>
          </p:cNvPicPr>
          <p:nvPr/>
        </p:nvPicPr>
        <p:blipFill>
          <a:blip r:embed="rId3"/>
          <a:stretch>
            <a:fillRect/>
          </a:stretch>
        </p:blipFill>
        <p:spPr>
          <a:xfrm>
            <a:off x="4959960" y="303056"/>
            <a:ext cx="3603977" cy="5405966"/>
          </a:xfrm>
          <a:prstGeom prst="rect">
            <a:avLst/>
          </a:prstGeom>
        </p:spPr>
      </p:pic>
      <p:pic>
        <p:nvPicPr>
          <p:cNvPr id="3" name="Picture 2">
            <a:extLst>
              <a:ext uri="{FF2B5EF4-FFF2-40B4-BE49-F238E27FC236}">
                <a16:creationId xmlns:a16="http://schemas.microsoft.com/office/drawing/2014/main" id="{7BC252D8-64FA-934D-BD1F-E1A130EDB6A2}"/>
              </a:ext>
            </a:extLst>
          </p:cNvPr>
          <p:cNvPicPr>
            <a:picLocks noChangeAspect="1"/>
          </p:cNvPicPr>
          <p:nvPr/>
        </p:nvPicPr>
        <p:blipFill>
          <a:blip r:embed="rId4"/>
          <a:stretch>
            <a:fillRect/>
          </a:stretch>
        </p:blipFill>
        <p:spPr>
          <a:xfrm>
            <a:off x="536567" y="303056"/>
            <a:ext cx="4270713" cy="5405966"/>
          </a:xfrm>
          <a:prstGeom prst="rect">
            <a:avLst/>
          </a:prstGeom>
        </p:spPr>
      </p:pic>
    </p:spTree>
    <p:extLst>
      <p:ext uri="{BB962C8B-B14F-4D97-AF65-F5344CB8AC3E}">
        <p14:creationId xmlns:p14="http://schemas.microsoft.com/office/powerpoint/2010/main" val="22646373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610" y="5686637"/>
            <a:ext cx="8334678" cy="830997"/>
          </a:xfrm>
          <a:prstGeom prst="rect">
            <a:avLst/>
          </a:prstGeom>
        </p:spPr>
        <p:txBody>
          <a:bodyPr wrap="square">
            <a:spAutoFit/>
          </a:bodyPr>
          <a:lstStyle/>
          <a:p>
            <a:pPr algn="ctr"/>
            <a:r>
              <a:rPr lang="en-US" sz="2400" i="1" dirty="0">
                <a:latin typeface="Arial"/>
                <a:cs typeface="Arial"/>
              </a:rPr>
              <a:t>Walt Disney Concert Hall</a:t>
            </a:r>
            <a:r>
              <a:rPr lang="en-US" sz="2400" dirty="0">
                <a:latin typeface="Arial"/>
                <a:cs typeface="Arial"/>
              </a:rPr>
              <a:t>, shell architecture, by Frank </a:t>
            </a:r>
            <a:r>
              <a:rPr lang="en-US" sz="2400" dirty="0" err="1">
                <a:latin typeface="Arial"/>
                <a:cs typeface="Arial"/>
              </a:rPr>
              <a:t>Ghery</a:t>
            </a:r>
            <a:r>
              <a:rPr lang="en-US" sz="2400" dirty="0"/>
              <a:t>.</a:t>
            </a:r>
            <a:r>
              <a:rPr lang="en-US" sz="2400" dirty="0">
                <a:latin typeface="Arial"/>
                <a:cs typeface="Arial"/>
              </a:rPr>
              <a:t> Los Angeles, California USA  2003</a:t>
            </a:r>
          </a:p>
        </p:txBody>
      </p:sp>
      <p:pic>
        <p:nvPicPr>
          <p:cNvPr id="5" name="Picture 4">
            <a:hlinkClick r:id="rId2"/>
          </p:cNvPr>
          <p:cNvPicPr>
            <a:picLocks noChangeAspect="1"/>
          </p:cNvPicPr>
          <p:nvPr/>
        </p:nvPicPr>
        <p:blipFill>
          <a:blip r:embed="rId3"/>
          <a:stretch>
            <a:fillRect/>
          </a:stretch>
        </p:blipFill>
        <p:spPr>
          <a:xfrm>
            <a:off x="0" y="1016000"/>
            <a:ext cx="9144000" cy="4402336"/>
          </a:xfrm>
          <a:prstGeom prst="rect">
            <a:avLst/>
          </a:prstGeom>
        </p:spPr>
      </p:pic>
    </p:spTree>
    <p:extLst>
      <p:ext uri="{BB962C8B-B14F-4D97-AF65-F5344CB8AC3E}">
        <p14:creationId xmlns:p14="http://schemas.microsoft.com/office/powerpoint/2010/main" val="33035258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525" y="5109122"/>
            <a:ext cx="8334678" cy="830997"/>
          </a:xfrm>
          <a:prstGeom prst="rect">
            <a:avLst/>
          </a:prstGeom>
        </p:spPr>
        <p:txBody>
          <a:bodyPr wrap="square">
            <a:spAutoFit/>
          </a:bodyPr>
          <a:lstStyle/>
          <a:p>
            <a:pPr algn="ctr"/>
            <a:r>
              <a:rPr lang="en-US" sz="2400" i="1" dirty="0">
                <a:latin typeface="Arial"/>
                <a:cs typeface="Arial"/>
              </a:rPr>
              <a:t>Sydney Opera House, </a:t>
            </a:r>
            <a:r>
              <a:rPr lang="en-US" sz="2400" dirty="0">
                <a:latin typeface="Arial"/>
                <a:cs typeface="Arial"/>
              </a:rPr>
              <a:t>shell architecture, by </a:t>
            </a:r>
            <a:r>
              <a:rPr lang="en-US" sz="2400" dirty="0"/>
              <a:t>Danish architect </a:t>
            </a:r>
            <a:r>
              <a:rPr lang="en-US" sz="2400" dirty="0" err="1"/>
              <a:t>Jorn</a:t>
            </a:r>
            <a:r>
              <a:rPr lang="en-US" sz="2400" dirty="0"/>
              <a:t> </a:t>
            </a:r>
            <a:r>
              <a:rPr lang="en-US" sz="2400" dirty="0" err="1"/>
              <a:t>Utzon</a:t>
            </a:r>
            <a:r>
              <a:rPr lang="en-US" sz="2400" dirty="0"/>
              <a:t>, </a:t>
            </a:r>
            <a:r>
              <a:rPr lang="en-US" sz="2400" dirty="0">
                <a:latin typeface="Arial"/>
                <a:cs typeface="Arial"/>
              </a:rPr>
              <a:t>Sydney, </a:t>
            </a:r>
            <a:r>
              <a:rPr lang="en-US" sz="2400" dirty="0" err="1">
                <a:latin typeface="Arial"/>
                <a:cs typeface="Arial"/>
              </a:rPr>
              <a:t>Austrailia</a:t>
            </a:r>
            <a:r>
              <a:rPr lang="en-US" sz="2400" dirty="0">
                <a:latin typeface="Arial"/>
                <a:cs typeface="Arial"/>
              </a:rPr>
              <a:t> 1973</a:t>
            </a:r>
          </a:p>
        </p:txBody>
      </p:sp>
      <p:pic>
        <p:nvPicPr>
          <p:cNvPr id="2" name="Picture 1">
            <a:hlinkClick r:id="rId2"/>
          </p:cNvPr>
          <p:cNvPicPr>
            <a:picLocks noChangeAspect="1"/>
          </p:cNvPicPr>
          <p:nvPr/>
        </p:nvPicPr>
        <p:blipFill>
          <a:blip r:embed="rId3"/>
          <a:stretch>
            <a:fillRect/>
          </a:stretch>
        </p:blipFill>
        <p:spPr>
          <a:xfrm>
            <a:off x="0" y="778042"/>
            <a:ext cx="9144000" cy="4111481"/>
          </a:xfrm>
          <a:prstGeom prst="rect">
            <a:avLst/>
          </a:prstGeom>
        </p:spPr>
      </p:pic>
    </p:spTree>
    <p:extLst>
      <p:ext uri="{BB962C8B-B14F-4D97-AF65-F5344CB8AC3E}">
        <p14:creationId xmlns:p14="http://schemas.microsoft.com/office/powerpoint/2010/main" val="3754836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i="1" dirty="0" err="1">
                <a:latin typeface="Arial"/>
                <a:cs typeface="Arial"/>
              </a:rPr>
              <a:t>Ifly</a:t>
            </a:r>
            <a:r>
              <a:rPr lang="en-US" sz="2400" i="1" dirty="0">
                <a:latin typeface="Arial"/>
                <a:cs typeface="Arial"/>
              </a:rPr>
              <a:t> Dubai Building</a:t>
            </a:r>
            <a:r>
              <a:rPr lang="en-US" sz="2400" dirty="0">
                <a:latin typeface="Arial"/>
                <a:cs typeface="Arial"/>
              </a:rPr>
              <a:t>, Dubai 2010</a:t>
            </a:r>
          </a:p>
        </p:txBody>
      </p:sp>
      <p:pic>
        <p:nvPicPr>
          <p:cNvPr id="3" name="Picture 2"/>
          <p:cNvPicPr>
            <a:picLocks noChangeAspect="1"/>
          </p:cNvPicPr>
          <p:nvPr/>
        </p:nvPicPr>
        <p:blipFill>
          <a:blip r:embed="rId2"/>
          <a:stretch>
            <a:fillRect/>
          </a:stretch>
        </p:blipFill>
        <p:spPr>
          <a:xfrm>
            <a:off x="829733" y="402167"/>
            <a:ext cx="7450667" cy="5234094"/>
          </a:xfrm>
          <a:prstGeom prst="rect">
            <a:avLst/>
          </a:prstGeom>
        </p:spPr>
      </p:pic>
    </p:spTree>
    <p:extLst>
      <p:ext uri="{BB962C8B-B14F-4D97-AF65-F5344CB8AC3E}">
        <p14:creationId xmlns:p14="http://schemas.microsoft.com/office/powerpoint/2010/main" val="5491560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202" y="4365508"/>
            <a:ext cx="5366928" cy="400110"/>
          </a:xfrm>
          <a:prstGeom prst="rect">
            <a:avLst/>
          </a:prstGeom>
        </p:spPr>
        <p:txBody>
          <a:bodyPr wrap="square">
            <a:spAutoFit/>
          </a:bodyPr>
          <a:lstStyle/>
          <a:p>
            <a:pPr algn="ctr"/>
            <a:r>
              <a:rPr lang="en-US" sz="2000" dirty="0"/>
              <a:t>Moshe </a:t>
            </a:r>
            <a:r>
              <a:rPr lang="en-US" sz="2000" dirty="0" err="1"/>
              <a:t>Safdie’s</a:t>
            </a:r>
            <a:r>
              <a:rPr lang="en-US" sz="2000" dirty="0"/>
              <a:t> Habitat 1967</a:t>
            </a:r>
            <a:endParaRPr lang="en-US" sz="2000" dirty="0">
              <a:latin typeface="Arial"/>
              <a:cs typeface="Arial"/>
            </a:endParaRPr>
          </a:p>
        </p:txBody>
      </p:sp>
      <p:pic>
        <p:nvPicPr>
          <p:cNvPr id="2" name="Picture 1">
            <a:hlinkClick r:id="rId2"/>
          </p:cNvPr>
          <p:cNvPicPr>
            <a:picLocks noChangeAspect="1"/>
          </p:cNvPicPr>
          <p:nvPr/>
        </p:nvPicPr>
        <p:blipFill>
          <a:blip r:embed="rId3"/>
          <a:stretch>
            <a:fillRect/>
          </a:stretch>
        </p:blipFill>
        <p:spPr>
          <a:xfrm>
            <a:off x="536567" y="380840"/>
            <a:ext cx="5199974" cy="3902401"/>
          </a:xfrm>
          <a:prstGeom prst="rect">
            <a:avLst/>
          </a:prstGeom>
        </p:spPr>
      </p:pic>
      <p:pic>
        <p:nvPicPr>
          <p:cNvPr id="5" name="Picture 4">
            <a:hlinkClick r:id="rId4"/>
            <a:extLst>
              <a:ext uri="{FF2B5EF4-FFF2-40B4-BE49-F238E27FC236}">
                <a16:creationId xmlns:a16="http://schemas.microsoft.com/office/drawing/2014/main" id="{8573037F-47BA-2645-84A5-C3EFA7D72167}"/>
              </a:ext>
            </a:extLst>
          </p:cNvPr>
          <p:cNvPicPr>
            <a:picLocks noChangeAspect="1"/>
          </p:cNvPicPr>
          <p:nvPr/>
        </p:nvPicPr>
        <p:blipFill>
          <a:blip r:embed="rId5"/>
          <a:stretch>
            <a:fillRect/>
          </a:stretch>
        </p:blipFill>
        <p:spPr>
          <a:xfrm>
            <a:off x="5158764" y="2332040"/>
            <a:ext cx="3615623" cy="2711717"/>
          </a:xfrm>
          <a:prstGeom prst="rect">
            <a:avLst/>
          </a:prstGeom>
        </p:spPr>
      </p:pic>
      <p:sp>
        <p:nvSpPr>
          <p:cNvPr id="6" name="Rectangle 5">
            <a:extLst>
              <a:ext uri="{FF2B5EF4-FFF2-40B4-BE49-F238E27FC236}">
                <a16:creationId xmlns:a16="http://schemas.microsoft.com/office/drawing/2014/main" id="{B0D53423-4C70-DC47-8080-F07B396FE22D}"/>
              </a:ext>
            </a:extLst>
          </p:cNvPr>
          <p:cNvSpPr/>
          <p:nvPr/>
        </p:nvSpPr>
        <p:spPr>
          <a:xfrm>
            <a:off x="5075408" y="5247995"/>
            <a:ext cx="4042571" cy="1323439"/>
          </a:xfrm>
          <a:prstGeom prst="rect">
            <a:avLst/>
          </a:prstGeom>
        </p:spPr>
        <p:txBody>
          <a:bodyPr wrap="square">
            <a:spAutoFit/>
          </a:bodyPr>
          <a:lstStyle/>
          <a:p>
            <a:r>
              <a:rPr lang="en-US" sz="2000" i="1" dirty="0">
                <a:latin typeface="Arial"/>
                <a:cs typeface="Arial"/>
              </a:rPr>
              <a:t>Cliff Palace</a:t>
            </a:r>
            <a:r>
              <a:rPr lang="en-US" sz="2000" dirty="0">
                <a:latin typeface="Arial"/>
                <a:cs typeface="Arial"/>
              </a:rPr>
              <a:t>, Mesa Verde ancestral </a:t>
            </a:r>
            <a:r>
              <a:rPr lang="en-US" sz="2000" dirty="0" err="1">
                <a:latin typeface="Arial"/>
                <a:cs typeface="Arial"/>
              </a:rPr>
              <a:t>indians</a:t>
            </a:r>
            <a:r>
              <a:rPr lang="en-US" sz="2000" dirty="0">
                <a:latin typeface="Arial"/>
                <a:cs typeface="Arial"/>
              </a:rPr>
              <a:t> cliff dwelling, Southwest Colorado, USA  </a:t>
            </a:r>
            <a:r>
              <a:rPr lang="en-US" sz="2000" dirty="0" err="1">
                <a:latin typeface="Arial"/>
                <a:cs typeface="Arial"/>
              </a:rPr>
              <a:t>cir</a:t>
            </a:r>
            <a:r>
              <a:rPr lang="en-US" sz="2000" dirty="0">
                <a:latin typeface="Arial"/>
                <a:cs typeface="Arial"/>
              </a:rPr>
              <a:t> 1260 AD</a:t>
            </a:r>
          </a:p>
        </p:txBody>
      </p:sp>
    </p:spTree>
    <p:extLst>
      <p:ext uri="{BB962C8B-B14F-4D97-AF65-F5344CB8AC3E}">
        <p14:creationId xmlns:p14="http://schemas.microsoft.com/office/powerpoint/2010/main" val="34761324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437904" y="4530225"/>
            <a:ext cx="8363982" cy="1470025"/>
          </a:xfrm>
        </p:spPr>
        <p:txBody>
          <a:bodyPr/>
          <a:lstStyle/>
          <a:p>
            <a:r>
              <a:rPr lang="en-US" dirty="0"/>
              <a:t>Crafts</a:t>
            </a:r>
          </a:p>
        </p:txBody>
      </p:sp>
      <p:sp>
        <p:nvSpPr>
          <p:cNvPr id="7" name="Subtitle 6"/>
          <p:cNvSpPr>
            <a:spLocks noGrp="1"/>
          </p:cNvSpPr>
          <p:nvPr>
            <p:ph type="subTitle" idx="1"/>
          </p:nvPr>
        </p:nvSpPr>
        <p:spPr>
          <a:xfrm>
            <a:off x="1393495" y="5720438"/>
            <a:ext cx="6400800" cy="1752600"/>
          </a:xfrm>
        </p:spPr>
        <p:txBody>
          <a:bodyPr/>
          <a:lstStyle/>
          <a:p>
            <a:r>
              <a:rPr lang="en-US" dirty="0"/>
              <a:t>ARTS 1301.05 James Cost</a:t>
            </a:r>
          </a:p>
        </p:txBody>
      </p:sp>
      <p:pic>
        <p:nvPicPr>
          <p:cNvPr id="3" name="Picture 2"/>
          <p:cNvPicPr>
            <a:picLocks noChangeAspect="1"/>
          </p:cNvPicPr>
          <p:nvPr/>
        </p:nvPicPr>
        <p:blipFill>
          <a:blip r:embed="rId2"/>
          <a:stretch>
            <a:fillRect/>
          </a:stretch>
        </p:blipFill>
        <p:spPr>
          <a:xfrm>
            <a:off x="1244101" y="878473"/>
            <a:ext cx="6665587" cy="3651752"/>
          </a:xfrm>
          <a:prstGeom prst="rect">
            <a:avLst/>
          </a:prstGeom>
        </p:spPr>
      </p:pic>
    </p:spTree>
    <p:extLst>
      <p:ext uri="{BB962C8B-B14F-4D97-AF65-F5344CB8AC3E}">
        <p14:creationId xmlns:p14="http://schemas.microsoft.com/office/powerpoint/2010/main" val="21248465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6" y="0"/>
            <a:ext cx="7592024" cy="4976117"/>
          </a:xfrm>
        </p:spPr>
        <p:txBody>
          <a:bodyPr anchor="t">
            <a:noAutofit/>
          </a:bodyPr>
          <a:lstStyle/>
          <a:p>
            <a:pPr algn="l"/>
            <a:r>
              <a:rPr lang="en-US" sz="3600" b="1" dirty="0"/>
              <a:t>Crafts</a:t>
            </a:r>
            <a:br>
              <a:rPr lang="en-US" sz="3600" b="1" dirty="0"/>
            </a:br>
            <a:r>
              <a:rPr lang="en-US" sz="2400" dirty="0"/>
              <a:t>The many so-called “craft” media—ceramics, glass, fiber, metal, and wood in particular—have traditionally been distinguished from the fine arts because they are employed to make </a:t>
            </a:r>
            <a:r>
              <a:rPr lang="en-US" sz="2400" dirty="0">
                <a:hlinkClick r:id="rId2"/>
              </a:rPr>
              <a:t>functional objects</a:t>
            </a:r>
            <a:r>
              <a:rPr lang="en-US" sz="2400" dirty="0"/>
              <a:t>, from the utensils with which we eat to the clothes we wear. In the hands of an artist, however, these media can be employed to make objects that are not only of great beauty but that also must be appreciated as works of art in their own right.</a:t>
            </a:r>
            <a:br>
              <a:rPr lang="en-US" sz="2400" dirty="0"/>
            </a:br>
            <a:endParaRPr lang="en-US" sz="2400" dirty="0"/>
          </a:p>
        </p:txBody>
      </p:sp>
    </p:spTree>
    <p:extLst>
      <p:ext uri="{BB962C8B-B14F-4D97-AF65-F5344CB8AC3E}">
        <p14:creationId xmlns:p14="http://schemas.microsoft.com/office/powerpoint/2010/main" val="36295686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6" y="0"/>
            <a:ext cx="7592024" cy="6586263"/>
          </a:xfrm>
        </p:spPr>
        <p:txBody>
          <a:bodyPr anchor="t">
            <a:noAutofit/>
          </a:bodyPr>
          <a:lstStyle/>
          <a:p>
            <a:pPr algn="l"/>
            <a:r>
              <a:rPr lang="en-US" sz="3600" b="1" dirty="0"/>
              <a:t>Crafts</a:t>
            </a:r>
            <a:br>
              <a:rPr lang="en-US" sz="3600" b="1" dirty="0"/>
            </a:br>
            <a:r>
              <a:rPr lang="en-US" sz="2400" dirty="0"/>
              <a:t>The crafts are works of expert handiwork or craftsmanship, done by the maker’s own hand with extraordinary skill. But despite the fact that painters and sculptors and printmakers are all expert with their hands as well, we don’t call their work “craft.” Indeed, many artists feel insulted if their work is described as being “</a:t>
            </a:r>
            <a:r>
              <a:rPr lang="en-US" sz="2400" dirty="0" err="1"/>
              <a:t>craftful</a:t>
            </a:r>
            <a:r>
              <a:rPr lang="en-US" sz="2400" dirty="0"/>
              <a:t>.” These artists probably feel that a craft must be functional. But the distinction between craft and artwork is not that clear-cut. Perhaps the only meaningful distinction we can draw between art and craft is this: If a work is primarily made to be used, it is craft, but if it is primarily made to be seen or experienced, it is art. However, the maker’s intention may be irrelevant. If you buy an object because you enjoy looking at it, then whatever its usefulness, it is, for you at least, a work of art</a:t>
            </a:r>
            <a:r>
              <a:rPr lang="en-US" sz="3600" dirty="0"/>
              <a:t>.</a:t>
            </a:r>
            <a:br>
              <a:rPr lang="en-US" sz="3600" dirty="0"/>
            </a:br>
            <a:endParaRPr lang="en-US" sz="2400" dirty="0"/>
          </a:p>
        </p:txBody>
      </p:sp>
    </p:spTree>
    <p:extLst>
      <p:ext uri="{BB962C8B-B14F-4D97-AF65-F5344CB8AC3E}">
        <p14:creationId xmlns:p14="http://schemas.microsoft.com/office/powerpoint/2010/main" val="41796749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5" y="0"/>
            <a:ext cx="7914943" cy="6586263"/>
          </a:xfrm>
        </p:spPr>
        <p:txBody>
          <a:bodyPr anchor="t">
            <a:noAutofit/>
          </a:bodyPr>
          <a:lstStyle/>
          <a:p>
            <a:pPr algn="l"/>
            <a:r>
              <a:rPr lang="en-US" sz="3600" b="1" dirty="0"/>
              <a:t>Ceramics</a:t>
            </a:r>
            <a:br>
              <a:rPr lang="en-US" sz="3600" b="1" dirty="0"/>
            </a:br>
            <a:r>
              <a:rPr lang="en-US" sz="2400" dirty="0"/>
              <a:t>These are objects that are formed out of clay and then hardened by firing, or baking in a very hot oven, called a kiln (see Chapter 12). Ceramic objects are generally either flat and </a:t>
            </a:r>
            <a:r>
              <a:rPr lang="en-US" sz="2400" dirty="0" err="1"/>
              <a:t>relieflike</a:t>
            </a:r>
            <a:r>
              <a:rPr lang="en-US" sz="2400" dirty="0"/>
              <a:t> (think of a plate or a square of tile), or hollow, like cast sculpture (think of a pitcher). Unlike metal casts, the hollowness of ceramic objects is not a requirement of weight or cost as much as it is of utility (ceramic objects are made to hold things), and of the firing process itself. Solid clay pieces tend to hold moisture deep inside, where it cannot easily evaporate, and during firing, as this moisture becomes super-heated, it can cause the object to explode. In order to make hollow ceramic objects, a number of techniques have been developed.</a:t>
            </a:r>
            <a:br>
              <a:rPr lang="en-US" sz="2400" dirty="0"/>
            </a:br>
            <a:br>
              <a:rPr lang="en-US" sz="2400" dirty="0"/>
            </a:br>
            <a:r>
              <a:rPr lang="en-US" sz="2400" dirty="0">
                <a:hlinkClick r:id="rId2"/>
              </a:rPr>
              <a:t>Ceramics Video</a:t>
            </a:r>
            <a:endParaRPr lang="en-US" sz="2400" dirty="0"/>
          </a:p>
        </p:txBody>
      </p:sp>
    </p:spTree>
    <p:extLst>
      <p:ext uri="{BB962C8B-B14F-4D97-AF65-F5344CB8AC3E}">
        <p14:creationId xmlns:p14="http://schemas.microsoft.com/office/powerpoint/2010/main" val="1553539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5" y="0"/>
            <a:ext cx="8022583" cy="7275022"/>
          </a:xfrm>
        </p:spPr>
        <p:txBody>
          <a:bodyPr anchor="t">
            <a:noAutofit/>
          </a:bodyPr>
          <a:lstStyle/>
          <a:p>
            <a:pPr algn="l"/>
            <a:r>
              <a:rPr lang="en-US" sz="3600" b="1" dirty="0"/>
              <a:t>Ceramics</a:t>
            </a:r>
            <a:br>
              <a:rPr lang="en-US" sz="3600" b="1" dirty="0"/>
            </a:br>
            <a:r>
              <a:rPr lang="en-US" sz="2400" dirty="0"/>
              <a:t>Most ceramic objects are created by one of three means—slab construction, coiling, or throwing on a potter’s wheel, as discussed below. Pieces made by any one of these techniques are then painted with </a:t>
            </a:r>
            <a:r>
              <a:rPr lang="en-US" sz="2400" dirty="0">
                <a:hlinkClick r:id="rId2"/>
              </a:rPr>
              <a:t>glazing</a:t>
            </a:r>
            <a:r>
              <a:rPr lang="en-US" sz="2400" dirty="0"/>
              <a:t>. Ceramic glazes consist of powdered minerals suspended in water, which are applied to the object after the first firing. When the object is fired a second time, the minerals dissolve and fuse into a glassy, nonporous coating that bonds to the ceramic clay. Glazes serve many purposes. They were probably first created to seal clay vessels, which might otherwise absorb food or drink, thus stimulating the growth of bacteria (if in the ancient world the existence of bacteria per se was unknown, the odor they produced was well understood). But the chemical reaction of firing the glaze also produces colors, and these colors have become an important aesthetic element in the creation of ceramics as works of art.</a:t>
            </a:r>
            <a:br>
              <a:rPr lang="en-US" sz="2400" dirty="0"/>
            </a:br>
            <a:r>
              <a:rPr lang="en-US" sz="2400" dirty="0"/>
              <a:t>    </a:t>
            </a:r>
            <a:br>
              <a:rPr lang="en-US" sz="3600" dirty="0"/>
            </a:br>
            <a:endParaRPr lang="en-US" sz="2400" dirty="0"/>
          </a:p>
        </p:txBody>
      </p:sp>
    </p:spTree>
    <p:extLst>
      <p:ext uri="{BB962C8B-B14F-4D97-AF65-F5344CB8AC3E}">
        <p14:creationId xmlns:p14="http://schemas.microsoft.com/office/powerpoint/2010/main" val="148335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47058"/>
            <a:ext cx="8334678" cy="461665"/>
          </a:xfrm>
          <a:prstGeom prst="rect">
            <a:avLst/>
          </a:prstGeom>
        </p:spPr>
        <p:txBody>
          <a:bodyPr wrap="square">
            <a:spAutoFit/>
          </a:bodyPr>
          <a:lstStyle/>
          <a:p>
            <a:pPr algn="ctr"/>
            <a:r>
              <a:rPr lang="en-US" sz="2400" dirty="0"/>
              <a:t>Bust of Emperor Gaius (Caligula), marble, ancient Rome </a:t>
            </a:r>
            <a:r>
              <a:rPr lang="en-US" sz="2400" dirty="0" err="1"/>
              <a:t>cir.</a:t>
            </a:r>
            <a:r>
              <a:rPr lang="en-US" sz="2400" dirty="0"/>
              <a:t> 37 AD</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3995" y="0"/>
            <a:ext cx="4739287" cy="5662812"/>
          </a:xfrm>
          <a:prstGeom prst="rect">
            <a:avLst/>
          </a:prstGeom>
        </p:spPr>
      </p:pic>
      <p:sp>
        <p:nvSpPr>
          <p:cNvPr id="5" name="Rectangle 4"/>
          <p:cNvSpPr/>
          <p:nvPr/>
        </p:nvSpPr>
        <p:spPr>
          <a:xfrm>
            <a:off x="385871" y="6293130"/>
            <a:ext cx="8334678" cy="461665"/>
          </a:xfrm>
          <a:prstGeom prst="rect">
            <a:avLst/>
          </a:prstGeom>
        </p:spPr>
        <p:txBody>
          <a:bodyPr wrap="square">
            <a:spAutoFit/>
          </a:bodyPr>
          <a:lstStyle/>
          <a:p>
            <a:pPr algn="ctr"/>
            <a:r>
              <a:rPr lang="en-US" sz="2400" dirty="0">
                <a:hlinkClick r:id="rId2"/>
              </a:rPr>
              <a:t>Click on image for video</a:t>
            </a:r>
            <a:endParaRPr lang="en-US" sz="2400" dirty="0"/>
          </a:p>
        </p:txBody>
      </p:sp>
    </p:spTree>
    <p:extLst>
      <p:ext uri="{BB962C8B-B14F-4D97-AF65-F5344CB8AC3E}">
        <p14:creationId xmlns:p14="http://schemas.microsoft.com/office/powerpoint/2010/main" val="31302115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5" y="0"/>
            <a:ext cx="8022583" cy="7275022"/>
          </a:xfrm>
        </p:spPr>
        <p:txBody>
          <a:bodyPr anchor="t">
            <a:noAutofit/>
          </a:bodyPr>
          <a:lstStyle/>
          <a:p>
            <a:pPr algn="l"/>
            <a:r>
              <a:rPr lang="en-US" sz="3600" b="1" dirty="0" err="1"/>
              <a:t>Colling</a:t>
            </a:r>
            <a:br>
              <a:rPr lang="en-US" sz="3600" b="1" dirty="0"/>
            </a:br>
            <a:r>
              <a:rPr lang="en-US" sz="2400" dirty="0" err="1"/>
              <a:t>María</a:t>
            </a:r>
            <a:r>
              <a:rPr lang="en-US" sz="2400" dirty="0"/>
              <a:t> Martinez’s black jar is an example of a second technique often used in ceramic construction, </a:t>
            </a:r>
            <a:r>
              <a:rPr lang="en-US" sz="2400" dirty="0">
                <a:hlinkClick r:id="rId2"/>
              </a:rPr>
              <a:t>coiling</a:t>
            </a:r>
            <a:r>
              <a:rPr lang="en-US" sz="2400" dirty="0"/>
              <a:t>, in which the clay is rolled out in long, ropelike strands that are coiled on top of each other. As the potter builds the coils up in a continuous spiral, each strand is smoothed and blended one to the next, eliminating any trace of the original ropes of clay and making pot walls of uniform thickness. Before firing, the pot is burnished or polished to a high gloss, usually with a stone.</a:t>
            </a:r>
            <a:br>
              <a:rPr lang="en-US" sz="2400" dirty="0"/>
            </a:br>
            <a:br>
              <a:rPr lang="en-US" sz="3600" dirty="0"/>
            </a:br>
            <a:endParaRPr lang="en-US" sz="2400" dirty="0"/>
          </a:p>
        </p:txBody>
      </p:sp>
      <p:pic>
        <p:nvPicPr>
          <p:cNvPr id="2" name="Picture 1"/>
          <p:cNvPicPr>
            <a:picLocks noChangeAspect="1"/>
          </p:cNvPicPr>
          <p:nvPr/>
        </p:nvPicPr>
        <p:blipFill>
          <a:blip r:embed="rId3"/>
          <a:stretch>
            <a:fillRect/>
          </a:stretch>
        </p:blipFill>
        <p:spPr>
          <a:xfrm>
            <a:off x="3327698" y="3809701"/>
            <a:ext cx="3087633" cy="2801183"/>
          </a:xfrm>
          <a:prstGeom prst="rect">
            <a:avLst/>
          </a:prstGeom>
        </p:spPr>
      </p:pic>
    </p:spTree>
    <p:extLst>
      <p:ext uri="{BB962C8B-B14F-4D97-AF65-F5344CB8AC3E}">
        <p14:creationId xmlns:p14="http://schemas.microsoft.com/office/powerpoint/2010/main" val="1053566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5" y="258288"/>
            <a:ext cx="8022583" cy="7275022"/>
          </a:xfrm>
        </p:spPr>
        <p:txBody>
          <a:bodyPr anchor="t">
            <a:noAutofit/>
          </a:bodyPr>
          <a:lstStyle/>
          <a:p>
            <a:pPr algn="l"/>
            <a:r>
              <a:rPr lang="en-US" sz="2400" dirty="0"/>
              <a:t>This pot is a specific example of a technique developed by </a:t>
            </a:r>
            <a:r>
              <a:rPr lang="en-US" sz="2400" dirty="0" err="1"/>
              <a:t>María</a:t>
            </a:r>
            <a:r>
              <a:rPr lang="en-US" sz="2400" dirty="0"/>
              <a:t> and her husband, </a:t>
            </a:r>
            <a:r>
              <a:rPr lang="en-US" sz="2400" dirty="0" err="1"/>
              <a:t>Julián</a:t>
            </a:r>
            <a:r>
              <a:rPr lang="en-US" sz="2400" dirty="0"/>
              <a:t>, in about 1919 at San Ildefonso Pueblo, 20 miles northwest of Santa Fe, New Mexico. The red clay pot was smoothed to an extreme sheen and then a design was painted on it with liquid clay—a </a:t>
            </a:r>
            <a:r>
              <a:rPr lang="en-US" sz="2400" dirty="0">
                <a:hlinkClick r:id="rId2"/>
              </a:rPr>
              <a:t>slip</a:t>
            </a:r>
            <a:r>
              <a:rPr lang="en-US" sz="2400" dirty="0"/>
              <a:t>, as it is known. The pot was smothered in dung part way through the firing, the resulting smoke blackening the clay, the areas painted with the slip remaining matte, or dull, and the other areas taking on a highly glossed, shiny finish. So distinctive was </a:t>
            </a:r>
            <a:r>
              <a:rPr lang="en-US" sz="2400" dirty="0" err="1"/>
              <a:t>María’s</a:t>
            </a:r>
            <a:r>
              <a:rPr lang="en-US" sz="2400" dirty="0"/>
              <a:t> style that she was encouraged to sign her pots, becoming the first potter in the Southwest to do so and thus leading the way to the acceptance of Native American pottery as a fine art.</a:t>
            </a:r>
            <a:br>
              <a:rPr lang="en-US" sz="3600" dirty="0"/>
            </a:br>
            <a:endParaRPr lang="en-US" sz="2400" dirty="0"/>
          </a:p>
        </p:txBody>
      </p:sp>
      <p:pic>
        <p:nvPicPr>
          <p:cNvPr id="4" name="Picture 3"/>
          <p:cNvPicPr>
            <a:picLocks noChangeAspect="1"/>
          </p:cNvPicPr>
          <p:nvPr/>
        </p:nvPicPr>
        <p:blipFill>
          <a:blip r:embed="rId3"/>
          <a:stretch>
            <a:fillRect/>
          </a:stretch>
        </p:blipFill>
        <p:spPr>
          <a:xfrm>
            <a:off x="6738250" y="4677346"/>
            <a:ext cx="2131267" cy="1933541"/>
          </a:xfrm>
          <a:prstGeom prst="rect">
            <a:avLst/>
          </a:prstGeom>
        </p:spPr>
      </p:pic>
    </p:spTree>
    <p:extLst>
      <p:ext uri="{BB962C8B-B14F-4D97-AF65-F5344CB8AC3E}">
        <p14:creationId xmlns:p14="http://schemas.microsoft.com/office/powerpoint/2010/main" val="2488898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82350" y="774858"/>
            <a:ext cx="8022583" cy="7275022"/>
          </a:xfrm>
        </p:spPr>
        <p:txBody>
          <a:bodyPr anchor="t">
            <a:noAutofit/>
          </a:bodyPr>
          <a:lstStyle/>
          <a:p>
            <a:pPr algn="l"/>
            <a:r>
              <a:rPr lang="en-US" sz="3600" b="1" dirty="0"/>
              <a:t>There are three basic types of ceramics</a:t>
            </a:r>
            <a:br>
              <a:rPr lang="en-US" sz="3600" b="1" dirty="0"/>
            </a:br>
            <a:r>
              <a:rPr lang="en-US" sz="2400" b="1" dirty="0">
                <a:hlinkClick r:id="rId2"/>
              </a:rPr>
              <a:t>Earthenware</a:t>
            </a:r>
            <a:r>
              <a:rPr lang="en-US" sz="2400" dirty="0"/>
              <a:t>, made of porous clay and fired at low temperatures, must be glazed if it is to hold liquid</a:t>
            </a:r>
            <a:r>
              <a:rPr lang="en-US" sz="2400" b="1" dirty="0"/>
              <a:t>. </a:t>
            </a:r>
            <a:r>
              <a:rPr lang="en-US" sz="2400" b="1" dirty="0">
                <a:hlinkClick r:id="rId3"/>
              </a:rPr>
              <a:t>Stoneware</a:t>
            </a:r>
            <a:r>
              <a:rPr lang="en-US" sz="2400" b="1" dirty="0"/>
              <a:t> </a:t>
            </a:r>
            <a:r>
              <a:rPr lang="en-US" sz="2400" dirty="0"/>
              <a:t>is impermeable to water because it is fired at high temperatures, and it is commonly used for dinnerware today. Finally, </a:t>
            </a:r>
            <a:r>
              <a:rPr lang="en-US" sz="2400" b="1" dirty="0">
                <a:hlinkClick r:id="rId4"/>
              </a:rPr>
              <a:t>porcelain</a:t>
            </a:r>
            <a:r>
              <a:rPr lang="en-US" sz="2400" dirty="0"/>
              <a:t>, fired at the highest temperatures of all, is a smooth-textured clay that becomes virtually translucent and extremely glossy in finish during firing.</a:t>
            </a:r>
            <a:br>
              <a:rPr lang="en-US" sz="3600" dirty="0"/>
            </a:br>
            <a:endParaRPr lang="en-US" sz="2400" dirty="0"/>
          </a:p>
        </p:txBody>
      </p:sp>
    </p:spTree>
    <p:extLst>
      <p:ext uri="{BB962C8B-B14F-4D97-AF65-F5344CB8AC3E}">
        <p14:creationId xmlns:p14="http://schemas.microsoft.com/office/powerpoint/2010/main" val="3114125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45542" y="430477"/>
            <a:ext cx="8022583" cy="5048451"/>
          </a:xfrm>
        </p:spPr>
        <p:txBody>
          <a:bodyPr anchor="t">
            <a:noAutofit/>
          </a:bodyPr>
          <a:lstStyle/>
          <a:p>
            <a:pPr algn="l"/>
            <a:r>
              <a:rPr lang="en-US" sz="3600" b="1" dirty="0"/>
              <a:t>Glassware</a:t>
            </a:r>
            <a:br>
              <a:rPr lang="en-US" sz="3600" b="1" dirty="0"/>
            </a:br>
            <a:r>
              <a:rPr lang="en-US" sz="2400" dirty="0"/>
              <a:t>Since ancient times, glassware was made either by forming the hot liquid glass, made principally of silica, or sand, mixed with soda ash, on a core or by casting it in a mold. The invention of glassblowing techniques late in the first century </a:t>
            </a:r>
            <a:r>
              <a:rPr lang="en-US" sz="2400" dirty="0" err="1"/>
              <a:t>bce</a:t>
            </a:r>
            <a:r>
              <a:rPr lang="en-US" sz="2400" dirty="0"/>
              <a:t> so revolutionized the process that, in the Roman world, glassmaking quickly became a major industry. To blow glass, the artist dips the end of a pipe into molten glass and then blows through the pipe to produce</a:t>
            </a:r>
            <a:br>
              <a:rPr lang="en-US" sz="2400" dirty="0"/>
            </a:br>
            <a:r>
              <a:rPr lang="en-US" sz="2400" dirty="0"/>
              <a:t>a bubble. While it is still hot, the bub</a:t>
            </a:r>
            <a:br>
              <a:rPr lang="en-US" sz="2400" dirty="0"/>
            </a:br>
            <a:r>
              <a:rPr lang="en-US" sz="2400" dirty="0" err="1"/>
              <a:t>ble</a:t>
            </a:r>
            <a:r>
              <a:rPr lang="en-US" sz="2400" dirty="0"/>
              <a:t> is shaped and cut.</a:t>
            </a:r>
            <a:br>
              <a:rPr lang="en-US" sz="2400" dirty="0"/>
            </a:br>
            <a:br>
              <a:rPr lang="en-US" sz="2400" dirty="0"/>
            </a:br>
            <a:r>
              <a:rPr lang="en-US" sz="2400" dirty="0">
                <a:hlinkClick r:id="rId2"/>
              </a:rPr>
              <a:t>Glass Blowing Video</a:t>
            </a:r>
            <a:br>
              <a:rPr lang="en-US" sz="3600" dirty="0"/>
            </a:br>
            <a:endParaRPr lang="en-US" sz="2400" dirty="0"/>
          </a:p>
        </p:txBody>
      </p:sp>
      <p:pic>
        <p:nvPicPr>
          <p:cNvPr id="2" name="Picture 1">
            <a:hlinkClick r:id="rId2"/>
          </p:cNvPr>
          <p:cNvPicPr>
            <a:picLocks noChangeAspect="1"/>
          </p:cNvPicPr>
          <p:nvPr/>
        </p:nvPicPr>
        <p:blipFill>
          <a:blip r:embed="rId3"/>
          <a:stretch>
            <a:fillRect/>
          </a:stretch>
        </p:blipFill>
        <p:spPr>
          <a:xfrm>
            <a:off x="5178907" y="3749042"/>
            <a:ext cx="3909076" cy="3208573"/>
          </a:xfrm>
          <a:prstGeom prst="rect">
            <a:avLst/>
          </a:prstGeom>
        </p:spPr>
      </p:pic>
    </p:spTree>
    <p:extLst>
      <p:ext uri="{BB962C8B-B14F-4D97-AF65-F5344CB8AC3E}">
        <p14:creationId xmlns:p14="http://schemas.microsoft.com/office/powerpoint/2010/main" val="3730261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1204</TotalTime>
  <Words>5163</Words>
  <Application>Microsoft Macintosh PowerPoint</Application>
  <PresentationFormat>On-screen Show (4:3)</PresentationFormat>
  <Paragraphs>170</Paragraphs>
  <Slides>93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Calibri</vt:lpstr>
      <vt:lpstr>Times</vt:lpstr>
      <vt:lpstr>Office Theme</vt:lpstr>
      <vt:lpstr>Week 4 – Sculpture, Architecture, and Crafts</vt:lpstr>
      <vt:lpstr>Sculpture</vt:lpstr>
      <vt:lpstr>Carving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Freestanding single piece marble sculpture, David, by Michaelangelo Buonarroti, Florence, Italy 1504. </vt:lpstr>
      <vt:lpstr>PowerPoint Presentation</vt:lpstr>
      <vt:lpstr>Modeling</vt:lpstr>
      <vt:lpstr>Modeling</vt:lpstr>
      <vt:lpstr>Modeling</vt:lpstr>
      <vt:lpstr>Modeling</vt:lpstr>
      <vt:lpstr>Casting</vt:lpstr>
      <vt:lpstr>Casting</vt:lpstr>
      <vt:lpstr>PowerPoint Presentation</vt:lpstr>
      <vt:lpstr>PowerPoint Presentation</vt:lpstr>
      <vt:lpstr>PowerPoint Presentation</vt:lpstr>
      <vt:lpstr>PowerPoint Presentation</vt:lpstr>
      <vt:lpstr>Assemblage</vt:lpstr>
      <vt:lpstr>PowerPoint Presentation</vt:lpstr>
      <vt:lpstr>PowerPoint Presentation</vt:lpstr>
      <vt:lpstr>PowerPoint Presentation</vt:lpstr>
      <vt:lpstr>Installations</vt:lpstr>
      <vt:lpstr>PowerPoint Presentation</vt:lpstr>
      <vt:lpstr>Earthworks</vt:lpstr>
      <vt:lpstr>Installation</vt:lpstr>
      <vt:lpstr>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ART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Crafts</vt:lpstr>
      <vt:lpstr>Crafts The many so-called “craft” media—ceramics, glass, fiber, metal, and wood in particular—have traditionally been distinguished from the fine arts because they are employed to make functional objects, from the utensils with which we eat to the clothes we wear. In the hands of an artist, however, these media can be employed to make objects that are not only of great beauty but that also must be appreciated as works of art in their own right. </vt:lpstr>
      <vt:lpstr>Crafts The crafts are works of expert handiwork or craftsmanship, done by the maker’s own hand with extraordinary skill. But despite the fact that painters and sculptors and printmakers are all expert with their hands as well, we don’t call their work “craft.” Indeed, many artists feel insulted if their work is described as being “craftful.” These artists probably feel that a craft must be functional. But the distinction between craft and artwork is not that clear-cut. Perhaps the only meaningful distinction we can draw between art and craft is this: If a work is primarily made to be used, it is craft, but if it is primarily made to be seen or experienced, it is art. However, the maker’s intention may be irrelevant. If you buy an object because you enjoy looking at it, then whatever its usefulness, it is, for you at least, a work of art. </vt:lpstr>
      <vt:lpstr>Ceramics These are objects that are formed out of clay and then hardened by firing, or baking in a very hot oven, called a kiln (see Chapter 12). Ceramic objects are generally either flat and relieflike (think of a plate or a square of tile), or hollow, like cast sculpture (think of a pitcher). Unlike metal casts, the hollowness of ceramic objects is not a requirement of weight or cost as much as it is of utility (ceramic objects are made to hold things), and of the firing process itself. Solid clay pieces tend to hold moisture deep inside, where it cannot easily evaporate, and during firing, as this moisture becomes super-heated, it can cause the object to explode. In order to make hollow ceramic objects, a number of techniques have been developed.  Ceramics Video</vt:lpstr>
      <vt:lpstr>Ceramics Most ceramic objects are created by one of three means—slab construction, coiling, or throwing on a potter’s wheel, as discussed below. Pieces made by any one of these techniques are then painted with glazing. Ceramic glazes consist of powdered minerals suspended in water, which are applied to the object after the first firing. When the object is fired a second time, the minerals dissolve and fuse into a glassy, nonporous coating that bonds to the ceramic clay. Glazes serve many purposes. They were probably first created to seal clay vessels, which might otherwise absorb food or drink, thus stimulating the growth of bacteria (if in the ancient world the existence of bacteria per se was unknown, the odor they produced was well understood). But the chemical reaction of firing the glaze also produces colors, and these colors have become an important aesthetic element in the creation of ceramics as works of art.      </vt:lpstr>
      <vt:lpstr>Colling María Martinez’s black jar is an example of a second technique often used in ceramic construction, coiling, in which the clay is rolled out in long, ropelike strands that are coiled on top of each other. As the potter builds the coils up in a continuous spiral, each strand is smoothed and blended one to the next, eliminating any trace of the original ropes of clay and making pot walls of uniform thickness. Before firing, the pot is burnished or polished to a high gloss, usually with a stone.  </vt:lpstr>
      <vt:lpstr>This pot is a specific example of a technique developed by María and her husband, Julián, in about 1919 at San Ildefonso Pueblo, 20 miles northwest of Santa Fe, New Mexico. The red clay pot was smoothed to an extreme sheen and then a design was painted on it with liquid clay—a slip, as it is known. The pot was smothered in dung part way through the firing, the resulting smoke blackening the clay, the areas painted with the slip remaining matte, or dull, and the other areas taking on a highly glossed, shiny finish. So distinctive was María’s style that she was encouraged to sign her pots, becoming the first potter in the Southwest to do so and thus leading the way to the acceptance of Native American pottery as a fine art. </vt:lpstr>
      <vt:lpstr>There are three basic types of ceramics Earthenware, made of porous clay and fired at low temperatures, must be glazed if it is to hold liquid. Stoneware is impermeable to water because it is fired at high temperatures, and it is commonly used for dinnerware today. Finally, porcelain, fired at the highest temperatures of all, is a smooth-textured clay that becomes virtually translucent and extremely glossy in finish during firing. </vt:lpstr>
      <vt:lpstr>Glassware Since ancient times, glassware was made either by forming the hot liquid glass, made principally of silica, or sand, mixed with soda ash, on a core or by casting it in a mold. The invention of glassblowing techniques late in the first century bce so revolutionized the process that, in the Roman world, glassmaking quickly became a major industry. To blow glass, the artist dips the end of a pipe into molten glass and then blows through the pipe to produce a bubble. While it is still hot, the bub ble is shaped and cut.  Glass Blowing Video </vt:lpstr>
    </vt:vector>
  </TitlesOfParts>
  <Company>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Drapery Chiaroscuro</dc:title>
  <dc:creator>AC</dc:creator>
  <cp:lastModifiedBy>Microsoft Office User</cp:lastModifiedBy>
  <cp:revision>144</cp:revision>
  <dcterms:created xsi:type="dcterms:W3CDTF">2014-10-16T19:42:18Z</dcterms:created>
  <dcterms:modified xsi:type="dcterms:W3CDTF">2020-09-13T22:28:31Z</dcterms:modified>
</cp:coreProperties>
</file>